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Lst>
  <p:sldIdLst>
    <p:sldId id="313" r:id="rId2"/>
    <p:sldId id="287" r:id="rId3"/>
    <p:sldId id="259" r:id="rId4"/>
    <p:sldId id="282" r:id="rId5"/>
    <p:sldId id="317" r:id="rId6"/>
    <p:sldId id="260" r:id="rId7"/>
    <p:sldId id="271" r:id="rId8"/>
    <p:sldId id="293" r:id="rId9"/>
    <p:sldId id="292" r:id="rId10"/>
    <p:sldId id="283" r:id="rId11"/>
    <p:sldId id="275" r:id="rId12"/>
    <p:sldId id="272" r:id="rId13"/>
    <p:sldId id="291" r:id="rId14"/>
    <p:sldId id="315" r:id="rId15"/>
    <p:sldId id="306" r:id="rId16"/>
    <p:sldId id="263" r:id="rId17"/>
    <p:sldId id="285" r:id="rId18"/>
    <p:sldId id="276" r:id="rId19"/>
    <p:sldId id="290" r:id="rId20"/>
    <p:sldId id="278" r:id="rId21"/>
    <p:sldId id="288" r:id="rId22"/>
    <p:sldId id="305" r:id="rId23"/>
    <p:sldId id="286" r:id="rId24"/>
    <p:sldId id="279" r:id="rId25"/>
    <p:sldId id="280" r:id="rId26"/>
    <p:sldId id="297" r:id="rId27"/>
    <p:sldId id="300" r:id="rId28"/>
    <p:sldId id="299" r:id="rId29"/>
    <p:sldId id="298" r:id="rId30"/>
    <p:sldId id="296" r:id="rId31"/>
    <p:sldId id="301" r:id="rId32"/>
    <p:sldId id="303" r:id="rId33"/>
    <p:sldId id="302" r:id="rId34"/>
    <p:sldId id="304" r:id="rId35"/>
    <p:sldId id="3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0277BD"/>
    <a:srgbClr val="E04556"/>
    <a:srgbClr val="F3F3F3"/>
    <a:srgbClr val="CC2236"/>
    <a:srgbClr val="BEBEBE"/>
    <a:srgbClr val="DCDCDC"/>
    <a:srgbClr val="7F7F7F"/>
    <a:srgbClr val="F2F2F2"/>
    <a:srgbClr val="2B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5400" autoAdjust="0"/>
  </p:normalViewPr>
  <p:slideViewPr>
    <p:cSldViewPr snapToGrid="0">
      <p:cViewPr varScale="1">
        <p:scale>
          <a:sx n="89" d="100"/>
          <a:sy n="89" d="100"/>
        </p:scale>
        <p:origin x="44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3054090454"/>
      </p:ext>
    </p:extLst>
  </p:cSld>
  <p:clrMapOvr>
    <a:masterClrMapping/>
  </p:clrMapOvr>
  <p:transition spd="slow">
    <p:cove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1087282146"/>
      </p:ext>
    </p:extLst>
  </p:cSld>
  <p:clrMapOvr>
    <a:masterClrMapping/>
  </p:clrMapOvr>
  <p:transition spd="slow">
    <p:cove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3464358845"/>
      </p:ext>
    </p:extLst>
  </p:cSld>
  <p:clrMapOvr>
    <a:masterClrMapping/>
  </p:clrMapOvr>
  <p:transition spd="slow">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1907769226"/>
      </p:ext>
    </p:extLst>
  </p:cSld>
  <p:clrMapOvr>
    <a:masterClrMapping/>
  </p:clrMapOvr>
  <p:transition spd="slow">
    <p:cove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3604571632"/>
      </p:ext>
    </p:extLst>
  </p:cSld>
  <p:clrMapOvr>
    <a:masterClrMapping/>
  </p:clrMapOvr>
  <p:transition spd="slow">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829301710"/>
      </p:ext>
    </p:extLst>
  </p:cSld>
  <p:clrMapOvr>
    <a:masterClrMapping/>
  </p:clrMapOvr>
  <p:transition spd="slow">
    <p:cove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1587771771"/>
      </p:ext>
    </p:extLst>
  </p:cSld>
  <p:clrMapOvr>
    <a:masterClrMapping/>
  </p:clrMapOvr>
  <p:transition spd="slow">
    <p:cove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1535538092"/>
      </p:ext>
    </p:extLst>
  </p:cSld>
  <p:clrMapOvr>
    <a:masterClrMapping/>
  </p:clrMapOvr>
  <p:transition spd="slow">
    <p:cove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1727703610"/>
      </p:ext>
    </p:extLst>
  </p:cSld>
  <p:clrMapOvr>
    <a:masterClrMapping/>
  </p:clrMapOvr>
  <p:transition spd="slow">
    <p:cov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3807164288"/>
      </p:ext>
    </p:extLst>
  </p:cSld>
  <p:clrMapOvr>
    <a:masterClrMapping/>
  </p:clrMapOvr>
  <p:transition spd="slow">
    <p:cove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B60C38-F5A6-40E3-ABD9-5F99279ABC6B}"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4087310963"/>
      </p:ext>
    </p:extLst>
  </p:cSld>
  <p:clrMapOvr>
    <a:masterClrMapping/>
  </p:clrMapOvr>
  <p:transition spd="slow">
    <p:cove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60C38-F5A6-40E3-ABD9-5F99279ABC6B}" type="datetimeFigureOut">
              <a:rPr lang="en-US" smtClean="0"/>
              <a:pPr/>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8A159-3BDF-4B68-8714-FDBAFE7F296C}" type="slidenum">
              <a:rPr lang="en-US" smtClean="0"/>
              <a:pPr/>
              <a:t>‹#›</a:t>
            </a:fld>
            <a:endParaRPr lang="en-US" dirty="0"/>
          </a:p>
        </p:txBody>
      </p:sp>
    </p:spTree>
    <p:extLst>
      <p:ext uri="{BB962C8B-B14F-4D97-AF65-F5344CB8AC3E}">
        <p14:creationId xmlns:p14="http://schemas.microsoft.com/office/powerpoint/2010/main" val="3790700440"/>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ransition spd="slow">
    <p:cove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654"/>
          <a:stretch/>
        </p:blipFill>
        <p:spPr>
          <a:xfrm>
            <a:off x="0" y="0"/>
            <a:ext cx="12192000" cy="6858000"/>
          </a:xfrm>
          <a:prstGeom prst="rect">
            <a:avLst/>
          </a:prstGeom>
        </p:spPr>
      </p:pic>
      <p:sp>
        <p:nvSpPr>
          <p:cNvPr id="6" name="TextBox 5"/>
          <p:cNvSpPr txBox="1"/>
          <p:nvPr/>
        </p:nvSpPr>
        <p:spPr>
          <a:xfrm>
            <a:off x="3553058" y="1710879"/>
            <a:ext cx="8196026" cy="3216265"/>
          </a:xfrm>
          <a:prstGeom prst="rect">
            <a:avLst/>
          </a:prstGeom>
          <a:noFill/>
        </p:spPr>
        <p:txBody>
          <a:bodyPr wrap="none" tIns="0" rtlCol="0" anchor="t" anchorCtr="1">
            <a:spAutoFit/>
          </a:bodyPr>
          <a:lstStyle/>
          <a:p>
            <a:pPr algn="ctr"/>
            <a:r>
              <a:rPr lang="el-GR" sz="16600" dirty="0" smtClean="0">
                <a:solidFill>
                  <a:srgbClr val="0277BD"/>
                </a:solidFill>
                <a:latin typeface="Garamond" panose="02020404030301010803" pitchFamily="18" charset="0"/>
                <a:ea typeface="Cambria Math" panose="02040503050406030204" pitchFamily="18" charset="0"/>
              </a:rPr>
              <a:t>π</a:t>
            </a:r>
            <a:r>
              <a:rPr lang="en-US" sz="9600" dirty="0" smtClean="0">
                <a:solidFill>
                  <a:schemeClr val="bg1"/>
                </a:solidFill>
                <a:latin typeface="Book Antiqua" panose="02040602050305030304" pitchFamily="18" charset="0"/>
                <a:ea typeface="Cambria" panose="02040503050406030204" pitchFamily="18" charset="0"/>
              </a:rPr>
              <a:t>-</a:t>
            </a:r>
            <a:r>
              <a:rPr lang="en-US" sz="9600" dirty="0" smtClean="0">
                <a:solidFill>
                  <a:schemeClr val="bg1"/>
                </a:solidFill>
                <a:latin typeface="Cambria" panose="02040503050406030204" pitchFamily="18" charset="0"/>
                <a:ea typeface="Cambria" panose="02040503050406030204" pitchFamily="18" charset="0"/>
              </a:rPr>
              <a:t>EDITOR </a:t>
            </a:r>
          </a:p>
          <a:p>
            <a:pPr algn="ctr"/>
            <a:r>
              <a:rPr lang="en-US" sz="4000" dirty="0" smtClean="0">
                <a:solidFill>
                  <a:schemeClr val="bg1"/>
                </a:solidFill>
                <a:latin typeface="Cambria Math" panose="02040503050406030204" pitchFamily="18" charset="0"/>
                <a:ea typeface="Cambria Math" panose="02040503050406030204" pitchFamily="18" charset="0"/>
              </a:rPr>
              <a:t>A Python Development Environment</a:t>
            </a:r>
            <a:endParaRPr lang="en-US" sz="4000" dirty="0">
              <a:solidFill>
                <a:schemeClr val="bg1"/>
              </a:solidFill>
            </a:endParaRPr>
          </a:p>
        </p:txBody>
      </p:sp>
      <p:pic>
        <p:nvPicPr>
          <p:cNvPr id="8" name="Picture 7"/>
          <p:cNvPicPr>
            <a:picLocks noChangeAspect="1"/>
          </p:cNvPicPr>
          <p:nvPr/>
        </p:nvPicPr>
        <p:blipFill rotWithShape="1">
          <a:blip r:embed="rId3"/>
          <a:srcRect l="238" t="8111" r="66900" b="-1401"/>
          <a:stretch/>
        </p:blipFill>
        <p:spPr>
          <a:xfrm>
            <a:off x="728102" y="2096219"/>
            <a:ext cx="2824956" cy="2830925"/>
          </a:xfrm>
          <a:prstGeom prst="rect">
            <a:avLst/>
          </a:prstGeom>
        </p:spPr>
      </p:pic>
    </p:spTree>
    <p:extLst>
      <p:ext uri="{BB962C8B-B14F-4D97-AF65-F5344CB8AC3E}">
        <p14:creationId xmlns:p14="http://schemas.microsoft.com/office/powerpoint/2010/main" val="3765771712"/>
      </p:ext>
    </p:extLst>
  </p:cSld>
  <p:clrMapOvr>
    <a:masterClrMapping/>
  </p:clrMapOvr>
  <p:transition>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06215"/>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DESIGN</a:t>
            </a:r>
            <a:endParaRPr lang="en-US" sz="9600" b="1" dirty="0">
              <a:solidFill>
                <a:srgbClr val="F3F3F3"/>
              </a:solidFill>
            </a:endParaRPr>
          </a:p>
        </p:txBody>
      </p:sp>
    </p:spTree>
    <p:extLst>
      <p:ext uri="{BB962C8B-B14F-4D97-AF65-F5344CB8AC3E}">
        <p14:creationId xmlns:p14="http://schemas.microsoft.com/office/powerpoint/2010/main" val="4218348538"/>
      </p:ext>
    </p:extLst>
  </p:cSld>
  <p:clrMapOvr>
    <a:masterClrMapping/>
  </p:clrMapOvr>
  <p:transition>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4540"/>
          <a:stretch/>
        </p:blipFill>
        <p:spPr>
          <a:xfrm>
            <a:off x="0" y="9144"/>
            <a:ext cx="12192000" cy="6848856"/>
          </a:xfrm>
          <a:prstGeom prst="rect">
            <a:avLst/>
          </a:prstGeom>
        </p:spPr>
      </p:pic>
      <p:sp>
        <p:nvSpPr>
          <p:cNvPr id="11" name="TextBox 10"/>
          <p:cNvSpPr txBox="1"/>
          <p:nvPr/>
        </p:nvSpPr>
        <p:spPr>
          <a:xfrm>
            <a:off x="8138160" y="3433571"/>
            <a:ext cx="2468880" cy="584775"/>
          </a:xfrm>
          <a:prstGeom prst="rect">
            <a:avLst/>
          </a:prstGeom>
          <a:solidFill>
            <a:srgbClr val="E04556"/>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3200" dirty="0" smtClean="0">
                <a:solidFill>
                  <a:schemeClr val="bg2"/>
                </a:solidFill>
              </a:rPr>
              <a:t>SCROLL BAR </a:t>
            </a:r>
            <a:endParaRPr lang="en-US" sz="3200" dirty="0">
              <a:solidFill>
                <a:schemeClr val="bg2"/>
              </a:solidFill>
            </a:endParaRPr>
          </a:p>
        </p:txBody>
      </p:sp>
      <p:sp>
        <p:nvSpPr>
          <p:cNvPr id="12" name="TextBox 11"/>
          <p:cNvSpPr txBox="1"/>
          <p:nvPr/>
        </p:nvSpPr>
        <p:spPr>
          <a:xfrm>
            <a:off x="4725543" y="3410710"/>
            <a:ext cx="2468880" cy="584775"/>
          </a:xfrm>
          <a:prstGeom prst="rect">
            <a:avLst/>
          </a:prstGeom>
          <a:solidFill>
            <a:srgbClr val="E04556"/>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3200" dirty="0" smtClean="0">
                <a:solidFill>
                  <a:schemeClr val="bg2"/>
                </a:solidFill>
              </a:rPr>
              <a:t>STATUS BAR </a:t>
            </a:r>
            <a:endParaRPr lang="en-US" sz="3200" dirty="0">
              <a:solidFill>
                <a:schemeClr val="bg2"/>
              </a:solidFill>
            </a:endParaRPr>
          </a:p>
        </p:txBody>
      </p:sp>
      <p:sp>
        <p:nvSpPr>
          <p:cNvPr id="13" name="TextBox 12"/>
          <p:cNvSpPr txBox="1"/>
          <p:nvPr/>
        </p:nvSpPr>
        <p:spPr>
          <a:xfrm>
            <a:off x="1312926" y="3433572"/>
            <a:ext cx="2468880" cy="584775"/>
          </a:xfrm>
          <a:prstGeom prst="rect">
            <a:avLst/>
          </a:prstGeom>
          <a:solidFill>
            <a:srgbClr val="E04556"/>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3200" dirty="0" smtClean="0">
                <a:solidFill>
                  <a:schemeClr val="bg2"/>
                </a:solidFill>
              </a:rPr>
              <a:t>LINE BAR </a:t>
            </a:r>
            <a:endParaRPr lang="en-US" sz="3200" dirty="0">
              <a:solidFill>
                <a:schemeClr val="bg2"/>
              </a:solidFill>
            </a:endParaRPr>
          </a:p>
        </p:txBody>
      </p:sp>
      <p:sp>
        <p:nvSpPr>
          <p:cNvPr id="14" name="TextBox 13"/>
          <p:cNvSpPr txBox="1"/>
          <p:nvPr/>
        </p:nvSpPr>
        <p:spPr>
          <a:xfrm>
            <a:off x="4725543" y="2298189"/>
            <a:ext cx="2468880" cy="584775"/>
          </a:xfrm>
          <a:prstGeom prst="rect">
            <a:avLst/>
          </a:prstGeom>
          <a:solidFill>
            <a:srgbClr val="E04556"/>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3200" dirty="0" smtClean="0">
                <a:solidFill>
                  <a:schemeClr val="bg1"/>
                </a:solidFill>
              </a:rPr>
              <a:t>MENU BAR </a:t>
            </a:r>
            <a:endParaRPr lang="en-US" sz="3200" dirty="0">
              <a:solidFill>
                <a:schemeClr val="bg1"/>
              </a:solidFill>
            </a:endParaRPr>
          </a:p>
        </p:txBody>
      </p:sp>
      <p:sp>
        <p:nvSpPr>
          <p:cNvPr id="15" name="TextBox 14"/>
          <p:cNvSpPr txBox="1"/>
          <p:nvPr/>
        </p:nvSpPr>
        <p:spPr>
          <a:xfrm>
            <a:off x="8138160" y="2298190"/>
            <a:ext cx="2468880" cy="584775"/>
          </a:xfrm>
          <a:prstGeom prst="rect">
            <a:avLst/>
          </a:prstGeom>
          <a:solidFill>
            <a:srgbClr val="E04556"/>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3200" dirty="0" smtClean="0">
                <a:solidFill>
                  <a:schemeClr val="bg2"/>
                </a:solidFill>
              </a:rPr>
              <a:t>TOOL BAR </a:t>
            </a:r>
            <a:endParaRPr lang="en-US" sz="3200" dirty="0">
              <a:solidFill>
                <a:schemeClr val="bg2"/>
              </a:solidFill>
            </a:endParaRPr>
          </a:p>
        </p:txBody>
      </p:sp>
      <p:sp>
        <p:nvSpPr>
          <p:cNvPr id="16" name="Down Arrow 15"/>
          <p:cNvSpPr/>
          <p:nvPr/>
        </p:nvSpPr>
        <p:spPr>
          <a:xfrm>
            <a:off x="5788152" y="256032"/>
            <a:ext cx="171830" cy="2042157"/>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Down Arrow 17"/>
          <p:cNvSpPr/>
          <p:nvPr/>
        </p:nvSpPr>
        <p:spPr>
          <a:xfrm flipV="1">
            <a:off x="5788152" y="4018344"/>
            <a:ext cx="171830" cy="2739067"/>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Down Arrow 18"/>
          <p:cNvSpPr/>
          <p:nvPr/>
        </p:nvSpPr>
        <p:spPr>
          <a:xfrm flipV="1">
            <a:off x="9537192" y="4018345"/>
            <a:ext cx="171258" cy="2583621"/>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Down Arrow 19"/>
          <p:cNvSpPr/>
          <p:nvPr/>
        </p:nvSpPr>
        <p:spPr>
          <a:xfrm rot="5400000" flipH="1">
            <a:off x="11279615" y="3021598"/>
            <a:ext cx="168941" cy="1514095"/>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Down Arrow 20"/>
          <p:cNvSpPr/>
          <p:nvPr/>
        </p:nvSpPr>
        <p:spPr>
          <a:xfrm>
            <a:off x="9281730" y="408432"/>
            <a:ext cx="152400" cy="1889757"/>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Down Arrow 21"/>
          <p:cNvSpPr/>
          <p:nvPr/>
        </p:nvSpPr>
        <p:spPr>
          <a:xfrm rot="16200000">
            <a:off x="673529" y="3223719"/>
            <a:ext cx="168944" cy="1109854"/>
          </a:xfrm>
          <a:prstGeom prst="down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7316984"/>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06215"/>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WORKING</a:t>
            </a:r>
            <a:endParaRPr lang="en-US" sz="9600" b="1" dirty="0">
              <a:solidFill>
                <a:srgbClr val="F3F3F3"/>
              </a:solidFill>
            </a:endParaRPr>
          </a:p>
        </p:txBody>
      </p:sp>
    </p:spTree>
    <p:extLst>
      <p:ext uri="{BB962C8B-B14F-4D97-AF65-F5344CB8AC3E}">
        <p14:creationId xmlns:p14="http://schemas.microsoft.com/office/powerpoint/2010/main" val="2172596249"/>
      </p:ext>
    </p:extLst>
  </p:cSld>
  <p:clrMapOvr>
    <a:masterClrMapping/>
  </p:clrMapOvr>
  <p:transition>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547" y="0"/>
            <a:ext cx="9675628" cy="6858000"/>
          </a:xfrm>
          <a:prstGeom prst="rect">
            <a:avLst/>
          </a:prstGeom>
          <a:noFill/>
        </p:spPr>
      </p:pic>
    </p:spTree>
    <p:extLst>
      <p:ext uri="{BB962C8B-B14F-4D97-AF65-F5344CB8AC3E}">
        <p14:creationId xmlns:p14="http://schemas.microsoft.com/office/powerpoint/2010/main" val="2691817631"/>
      </p:ext>
    </p:extLst>
  </p:cSld>
  <p:clrMapOvr>
    <a:masterClrMapping/>
  </p:clrMapOvr>
  <p:transition>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9262" y="0"/>
            <a:ext cx="6953476" cy="6858000"/>
          </a:xfrm>
          <a:prstGeom prst="rect">
            <a:avLst/>
          </a:prstGeom>
        </p:spPr>
      </p:pic>
    </p:spTree>
    <p:extLst>
      <p:ext uri="{BB962C8B-B14F-4D97-AF65-F5344CB8AC3E}">
        <p14:creationId xmlns:p14="http://schemas.microsoft.com/office/powerpoint/2010/main" val="2127313551"/>
      </p:ext>
    </p:extLst>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1758" y="0"/>
            <a:ext cx="6808484" cy="6858000"/>
          </a:xfrm>
          <a:prstGeom prst="rect">
            <a:avLst/>
          </a:prstGeom>
        </p:spPr>
      </p:pic>
    </p:spTree>
    <p:extLst>
      <p:ext uri="{BB962C8B-B14F-4D97-AF65-F5344CB8AC3E}">
        <p14:creationId xmlns:p14="http://schemas.microsoft.com/office/powerpoint/2010/main" val="3032479121"/>
      </p:ext>
    </p:extLst>
  </p:cSld>
  <p:clrMapOvr>
    <a:masterClrMapping/>
  </p:clrMapOvr>
  <p:transition>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80"/>
            <a:ext cx="12192000" cy="1627632"/>
          </a:xfrm>
        </p:spPr>
        <p:txBody>
          <a:bodyPr>
            <a:normAutofit/>
          </a:bodyPr>
          <a:lstStyle/>
          <a:p>
            <a:r>
              <a:rPr lang="en-US" sz="6600" b="1" dirty="0" smtClean="0">
                <a:solidFill>
                  <a:srgbClr val="14739B"/>
                </a:solidFill>
              </a:rPr>
              <a:t>	</a:t>
            </a:r>
            <a:r>
              <a:rPr lang="en-US" sz="7200" b="1" dirty="0" smtClean="0">
                <a:solidFill>
                  <a:srgbClr val="E04556"/>
                </a:solidFill>
              </a:rPr>
              <a:t>FEATURES OVERVIEW</a:t>
            </a:r>
            <a:endParaRPr lang="en-US" sz="7200" b="1" dirty="0">
              <a:solidFill>
                <a:srgbClr val="E04556"/>
              </a:solidFill>
            </a:endParaRPr>
          </a:p>
        </p:txBody>
      </p:sp>
      <p:sp>
        <p:nvSpPr>
          <p:cNvPr id="3" name="Content Placeholder 2"/>
          <p:cNvSpPr>
            <a:spLocks noGrp="1"/>
          </p:cNvSpPr>
          <p:nvPr>
            <p:ph idx="1"/>
          </p:nvPr>
        </p:nvSpPr>
        <p:spPr>
          <a:xfrm>
            <a:off x="945400" y="1810512"/>
            <a:ext cx="10301199" cy="4407408"/>
          </a:xfrm>
        </p:spPr>
        <p:txBody>
          <a:bodyPr>
            <a:normAutofit fontScale="77500" lnSpcReduction="20000"/>
          </a:bodyPr>
          <a:lstStyle/>
          <a:p>
            <a:pPr marL="0" indent="0">
              <a:buNone/>
            </a:pPr>
            <a:endParaRPr lang="en-US" dirty="0" smtClean="0"/>
          </a:p>
          <a:p>
            <a:pPr marL="0" indent="0">
              <a:buNone/>
            </a:pPr>
            <a:r>
              <a:rPr lang="en-US" dirty="0" smtClean="0">
                <a:solidFill>
                  <a:srgbClr val="474747"/>
                </a:solidFill>
              </a:rPr>
              <a:t>-&gt; Edit Code Easily. </a:t>
            </a:r>
          </a:p>
          <a:p>
            <a:pPr marL="0" indent="0">
              <a:buNone/>
            </a:pPr>
            <a:r>
              <a:rPr lang="en-US" dirty="0" smtClean="0">
                <a:solidFill>
                  <a:srgbClr val="474747"/>
                </a:solidFill>
              </a:rPr>
              <a:t>-&gt; Comes With Basic Features Like Cut, Copy, Paste, Find,  Replace And Much More     	</a:t>
            </a:r>
          </a:p>
          <a:p>
            <a:pPr marL="0" indent="0">
              <a:buNone/>
            </a:pPr>
            <a:r>
              <a:rPr lang="en-US" dirty="0">
                <a:solidFill>
                  <a:srgbClr val="474747"/>
                </a:solidFill>
              </a:rPr>
              <a:t> </a:t>
            </a:r>
            <a:r>
              <a:rPr lang="en-US" dirty="0" smtClean="0">
                <a:solidFill>
                  <a:srgbClr val="474747"/>
                </a:solidFill>
              </a:rPr>
              <a:t>     Options.</a:t>
            </a:r>
          </a:p>
          <a:p>
            <a:pPr marL="0" indent="0">
              <a:buNone/>
            </a:pPr>
            <a:r>
              <a:rPr lang="en-US" dirty="0" smtClean="0">
                <a:solidFill>
                  <a:srgbClr val="474747"/>
                </a:solidFill>
              </a:rPr>
              <a:t>-&gt; Comes With Lots Of Shortcut Keys.</a:t>
            </a:r>
          </a:p>
          <a:p>
            <a:pPr marL="0" indent="0">
              <a:buNone/>
            </a:pPr>
            <a:r>
              <a:rPr lang="en-US" dirty="0" smtClean="0">
                <a:solidFill>
                  <a:srgbClr val="474747"/>
                </a:solidFill>
              </a:rPr>
              <a:t>-&gt; Easily Write Your Code</a:t>
            </a:r>
          </a:p>
          <a:p>
            <a:pPr marL="0" indent="0">
              <a:buNone/>
            </a:pPr>
            <a:r>
              <a:rPr lang="en-US" dirty="0" smtClean="0">
                <a:solidFill>
                  <a:srgbClr val="474747"/>
                </a:solidFill>
              </a:rPr>
              <a:t>-&gt; </a:t>
            </a:r>
            <a:r>
              <a:rPr lang="en-US" dirty="0">
                <a:solidFill>
                  <a:srgbClr val="474747"/>
                </a:solidFill>
              </a:rPr>
              <a:t>Save File With Default Python Extension</a:t>
            </a:r>
            <a:r>
              <a:rPr lang="en-US" dirty="0" smtClean="0">
                <a:solidFill>
                  <a:srgbClr val="474747"/>
                </a:solidFill>
              </a:rPr>
              <a:t>.</a:t>
            </a:r>
          </a:p>
          <a:p>
            <a:pPr marL="0" indent="0">
              <a:buNone/>
            </a:pPr>
            <a:r>
              <a:rPr lang="en-US" dirty="0" smtClean="0">
                <a:solidFill>
                  <a:srgbClr val="474747"/>
                </a:solidFill>
              </a:rPr>
              <a:t> -&gt; Easily Run  Your Code. </a:t>
            </a:r>
          </a:p>
          <a:p>
            <a:pPr marL="0" indent="0">
              <a:buNone/>
            </a:pPr>
            <a:r>
              <a:rPr lang="en-US" dirty="0" smtClean="0">
                <a:solidFill>
                  <a:srgbClr val="474747"/>
                </a:solidFill>
              </a:rPr>
              <a:t> -&gt; Easily Access Python3 Console.</a:t>
            </a:r>
          </a:p>
          <a:p>
            <a:pPr marL="0" indent="0">
              <a:buNone/>
            </a:pPr>
            <a:r>
              <a:rPr lang="en-US" dirty="0" smtClean="0">
                <a:solidFill>
                  <a:srgbClr val="474747"/>
                </a:solidFill>
              </a:rPr>
              <a:t>-&gt; Easily Customize  Editor Environment.</a:t>
            </a:r>
          </a:p>
          <a:p>
            <a:pPr marL="0" indent="0">
              <a:buNone/>
            </a:pPr>
            <a:r>
              <a:rPr lang="en-US" dirty="0" smtClean="0">
                <a:solidFill>
                  <a:srgbClr val="474747"/>
                </a:solidFill>
              </a:rPr>
              <a:t>-&gt; Easily Customize  Editor  Output Screen. </a:t>
            </a:r>
          </a:p>
          <a:p>
            <a:pPr marL="0" indent="0">
              <a:buNone/>
            </a:pPr>
            <a:endParaRPr lang="en-US" dirty="0"/>
          </a:p>
        </p:txBody>
      </p:sp>
      <p:sp>
        <p:nvSpPr>
          <p:cNvPr id="4" name="Rectangle 3"/>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FEATURES</a:t>
            </a:r>
            <a:endParaRPr lang="en-US" sz="2000" b="1" dirty="0">
              <a:solidFill>
                <a:srgbClr val="F3F3F3"/>
              </a:solidFill>
            </a:endParaRPr>
          </a:p>
        </p:txBody>
      </p:sp>
    </p:spTree>
  </p:cSld>
  <p:clrMapOvr>
    <a:masterClrMapping/>
  </p:clrMapOvr>
  <p:transition>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51369"/>
            <a:ext cx="12192000" cy="1877437"/>
          </a:xfrm>
          <a:prstGeom prst="rect">
            <a:avLst/>
          </a:prstGeom>
          <a:solidFill>
            <a:srgbClr val="E04556"/>
          </a:solidFill>
        </p:spPr>
        <p:txBody>
          <a:bodyPr wrap="square" anchor="ctr">
            <a:spAutoFit/>
          </a:bodyPr>
          <a:lstStyle/>
          <a:p>
            <a:pPr algn="ctr"/>
            <a:r>
              <a:rPr lang="en-US" sz="9600" b="1" dirty="0" smtClean="0">
                <a:solidFill>
                  <a:srgbClr val="F3F3F3"/>
                </a:solidFill>
              </a:rPr>
              <a:t>FEATURES</a:t>
            </a:r>
          </a:p>
          <a:p>
            <a:pPr algn="ctr"/>
            <a:r>
              <a:rPr lang="en-US" sz="2000" b="1" dirty="0" smtClean="0">
                <a:solidFill>
                  <a:srgbClr val="F3F3F3"/>
                </a:solidFill>
              </a:rPr>
              <a:t>(EXPLANATION)</a:t>
            </a:r>
            <a:endParaRPr lang="en-US" sz="2000" b="1" dirty="0">
              <a:solidFill>
                <a:srgbClr val="F3F3F3"/>
              </a:solidFill>
            </a:endParaRPr>
          </a:p>
        </p:txBody>
      </p:sp>
    </p:spTree>
    <p:extLst>
      <p:ext uri="{BB962C8B-B14F-4D97-AF65-F5344CB8AC3E}">
        <p14:creationId xmlns:p14="http://schemas.microsoft.com/office/powerpoint/2010/main" val="454137112"/>
      </p:ext>
    </p:extLst>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62973" b="90933"/>
          <a:stretch/>
        </p:blipFill>
        <p:spPr>
          <a:xfrm>
            <a:off x="2439181" y="2068459"/>
            <a:ext cx="8037977" cy="1107115"/>
          </a:xfrm>
          <a:prstGeom prst="rect">
            <a:avLst/>
          </a:prstGeom>
          <a:ln>
            <a:solidFill>
              <a:schemeClr val="tx1"/>
            </a:solid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67" r="61975" b="78399"/>
          <a:stretch/>
        </p:blipFill>
        <p:spPr>
          <a:xfrm>
            <a:off x="374904" y="3621024"/>
            <a:ext cx="4974336" cy="1993392"/>
          </a:xfrm>
          <a:prstGeom prst="rect">
            <a:avLst/>
          </a:prstGeom>
          <a:ln>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62050" b="72533"/>
          <a:stretch/>
        </p:blipFill>
        <p:spPr>
          <a:xfrm>
            <a:off x="6601968" y="3621024"/>
            <a:ext cx="5166360" cy="2295144"/>
          </a:xfrm>
          <a:prstGeom prst="rect">
            <a:avLst/>
          </a:prstGeom>
          <a:ln>
            <a:solidFill>
              <a:schemeClr val="tx1"/>
            </a:solidFill>
          </a:ln>
        </p:spPr>
      </p:pic>
      <p:sp>
        <p:nvSpPr>
          <p:cNvPr id="10" name="Rectangle 9"/>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a:solidFill>
                  <a:srgbClr val="F3F3F3"/>
                </a:solidFill>
              </a:rPr>
              <a:t>MENU BAR </a:t>
            </a:r>
            <a:endParaRPr lang="en-US" sz="2000" b="1" dirty="0">
              <a:solidFill>
                <a:srgbClr val="F3F3F3"/>
              </a:solidFill>
            </a:endParaRPr>
          </a:p>
        </p:txBody>
      </p:sp>
    </p:spTree>
    <p:extLst>
      <p:ext uri="{BB962C8B-B14F-4D97-AF65-F5344CB8AC3E}">
        <p14:creationId xmlns:p14="http://schemas.microsoft.com/office/powerpoint/2010/main" val="1359501490"/>
      </p:ext>
    </p:extLst>
  </p:cSld>
  <p:clrMapOvr>
    <a:masterClrMapping/>
  </p:clrMapOvr>
  <p:transition>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176"/>
            <a:ext cx="10986999" cy="1508760"/>
          </a:xfrm>
        </p:spPr>
        <p:txBody>
          <a:bodyPr/>
          <a:lstStyle/>
          <a:p>
            <a:r>
              <a:rPr lang="en-US" sz="6600" b="1" dirty="0" smtClean="0">
                <a:solidFill>
                  <a:srgbClr val="14739B"/>
                </a:solidFill>
              </a:rPr>
              <a:t>	TOOLBAR</a:t>
            </a:r>
            <a:r>
              <a:rPr lang="en-US" b="1" dirty="0" smtClean="0">
                <a:solidFill>
                  <a:srgbClr val="14739B"/>
                </a:solidFill>
              </a:rPr>
              <a:t>  </a:t>
            </a:r>
            <a:endParaRPr lang="en-US" b="1" dirty="0">
              <a:solidFill>
                <a:srgbClr val="14739B"/>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2973" b="90933"/>
          <a:stretch/>
        </p:blipFill>
        <p:spPr>
          <a:xfrm>
            <a:off x="1469917" y="2058311"/>
            <a:ext cx="8037977" cy="1107115"/>
          </a:xfrm>
          <a:prstGeom prst="rect">
            <a:avLst/>
          </a:prstGeom>
          <a:ln>
            <a:solidFill>
              <a:schemeClr val="tx1"/>
            </a:solidFill>
          </a:ln>
        </p:spPr>
      </p:pic>
      <p:graphicFrame>
        <p:nvGraphicFramePr>
          <p:cNvPr id="4" name="Table 3"/>
          <p:cNvGraphicFramePr>
            <a:graphicFrameLocks noGrp="1"/>
          </p:cNvGraphicFramePr>
          <p:nvPr>
            <p:extLst>
              <p:ext uri="{D42A27DB-BD31-4B8C-83A1-F6EECF244321}">
                <p14:modId xmlns:p14="http://schemas.microsoft.com/office/powerpoint/2010/main" val="2484864784"/>
              </p:ext>
            </p:extLst>
          </p:nvPr>
        </p:nvGraphicFramePr>
        <p:xfrm>
          <a:off x="1469917" y="3536502"/>
          <a:ext cx="3855512" cy="3129633"/>
        </p:xfrm>
        <a:graphic>
          <a:graphicData uri="http://schemas.openxmlformats.org/drawingml/2006/table">
            <a:tbl>
              <a:tblPr firstRow="1" bandRow="1">
                <a:tableStyleId>{5C22544A-7EE6-4342-B048-85BDC9FD1C3A}</a:tableStyleId>
              </a:tblPr>
              <a:tblGrid>
                <a:gridCol w="958941"/>
                <a:gridCol w="2896571"/>
              </a:tblGrid>
              <a:tr h="470659">
                <a:tc>
                  <a:txBody>
                    <a:bodyPr/>
                    <a:lstStyle/>
                    <a:p>
                      <a:pPr algn="ctr"/>
                      <a:r>
                        <a:rPr lang="en-US" dirty="0" smtClean="0">
                          <a:solidFill>
                            <a:schemeClr val="bg2"/>
                          </a:solidFill>
                        </a:rPr>
                        <a:t>Icons</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4556"/>
                    </a:solidFill>
                  </a:tcPr>
                </a:tc>
                <a:tc>
                  <a:txBody>
                    <a:bodyPr/>
                    <a:lstStyle/>
                    <a:p>
                      <a:pPr algn="ctr"/>
                      <a:r>
                        <a:rPr lang="en-US" dirty="0" smtClean="0">
                          <a:solidFill>
                            <a:schemeClr val="bg2"/>
                          </a:solidFill>
                        </a:rPr>
                        <a:t>Functions</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4556"/>
                    </a:solidFill>
                  </a:tcPr>
                </a:tc>
              </a:tr>
              <a:tr h="4595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New</a:t>
                      </a:r>
                      <a:r>
                        <a:rPr lang="en-US" baseline="0" dirty="0" smtClean="0">
                          <a:solidFill>
                            <a:schemeClr val="tx1"/>
                          </a:solidFill>
                        </a:rPr>
                        <a:t> File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595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Open File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595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Save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595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Save As</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031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Cut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031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Copy </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907" y="4994634"/>
            <a:ext cx="420865" cy="4208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288" y="5414649"/>
            <a:ext cx="445471" cy="445471"/>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279" y="6288827"/>
            <a:ext cx="381053" cy="381053"/>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9222" y="5883947"/>
            <a:ext cx="381053" cy="381053"/>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9317" y="4053892"/>
            <a:ext cx="383006" cy="383006"/>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317" y="4495792"/>
            <a:ext cx="381053" cy="419205"/>
          </a:xfrm>
          <a:prstGeom prst="rect">
            <a:avLst/>
          </a:prstGeom>
        </p:spPr>
      </p:pic>
      <p:graphicFrame>
        <p:nvGraphicFramePr>
          <p:cNvPr id="43" name="Table 42"/>
          <p:cNvGraphicFramePr>
            <a:graphicFrameLocks noGrp="1"/>
          </p:cNvGraphicFramePr>
          <p:nvPr>
            <p:extLst>
              <p:ext uri="{D42A27DB-BD31-4B8C-83A1-F6EECF244321}">
                <p14:modId xmlns:p14="http://schemas.microsoft.com/office/powerpoint/2010/main" val="2676567606"/>
              </p:ext>
            </p:extLst>
          </p:nvPr>
        </p:nvGraphicFramePr>
        <p:xfrm>
          <a:off x="5591644" y="3526521"/>
          <a:ext cx="3916250" cy="3139614"/>
        </p:xfrm>
        <a:graphic>
          <a:graphicData uri="http://schemas.openxmlformats.org/drawingml/2006/table">
            <a:tbl>
              <a:tblPr firstRow="1" bandRow="1">
                <a:tableStyleId>{5C22544A-7EE6-4342-B048-85BDC9FD1C3A}</a:tableStyleId>
              </a:tblPr>
              <a:tblGrid>
                <a:gridCol w="958941"/>
                <a:gridCol w="2957309"/>
              </a:tblGrid>
              <a:tr h="480121">
                <a:tc>
                  <a:txBody>
                    <a:bodyPr/>
                    <a:lstStyle/>
                    <a:p>
                      <a:pPr algn="ctr"/>
                      <a:r>
                        <a:rPr lang="en-US" dirty="0" smtClean="0">
                          <a:solidFill>
                            <a:schemeClr val="bg2"/>
                          </a:solidFill>
                        </a:rPr>
                        <a:t>Icons</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4556"/>
                    </a:solidFill>
                  </a:tcPr>
                </a:tc>
                <a:tc>
                  <a:txBody>
                    <a:bodyPr/>
                    <a:lstStyle/>
                    <a:p>
                      <a:pPr algn="ctr"/>
                      <a:r>
                        <a:rPr lang="en-US" dirty="0" smtClean="0">
                          <a:solidFill>
                            <a:schemeClr val="bg2"/>
                          </a:solidFill>
                        </a:rPr>
                        <a:t>Functions</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4556"/>
                    </a:solidFill>
                  </a:tcPr>
                </a:tc>
              </a:tr>
              <a:tr h="45967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Paste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967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Find </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967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Run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967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Replace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039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Console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3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Setting</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7649" y="4053892"/>
            <a:ext cx="381053" cy="38105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0704" y="4947650"/>
            <a:ext cx="413294" cy="413294"/>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6824" y="5867426"/>
            <a:ext cx="381053" cy="381053"/>
          </a:xfrm>
          <a:prstGeom prst="rect">
            <a:avLst/>
          </a:prstGeom>
        </p:spPr>
      </p:pic>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70704" y="4533944"/>
            <a:ext cx="381053" cy="381053"/>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19481" y="6272916"/>
            <a:ext cx="381053" cy="381053"/>
          </a:xfrm>
          <a:prstGeom prst="rect">
            <a:avLst/>
          </a:prstGeom>
        </p:spPr>
      </p:pic>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77649" y="5408717"/>
            <a:ext cx="381053" cy="381053"/>
          </a:xfrm>
          <a:prstGeom prst="rect">
            <a:avLst/>
          </a:prstGeom>
        </p:spPr>
      </p:pic>
      <p:sp>
        <p:nvSpPr>
          <p:cNvPr id="18" name="Rectangle 17"/>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TOOL </a:t>
            </a:r>
            <a:r>
              <a:rPr lang="en-US" sz="9600" b="1" dirty="0">
                <a:solidFill>
                  <a:srgbClr val="F3F3F3"/>
                </a:solidFill>
              </a:rPr>
              <a:t>BAR </a:t>
            </a:r>
            <a:endParaRPr lang="en-US" sz="2000" b="1" dirty="0">
              <a:solidFill>
                <a:srgbClr val="F3F3F3"/>
              </a:solidFill>
            </a:endParaRPr>
          </a:p>
        </p:txBody>
      </p:sp>
    </p:spTree>
    <p:extLst>
      <p:ext uri="{BB962C8B-B14F-4D97-AF65-F5344CB8AC3E}">
        <p14:creationId xmlns:p14="http://schemas.microsoft.com/office/powerpoint/2010/main" val="2932652618"/>
      </p:ext>
    </p:extLst>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84176"/>
            <a:ext cx="12192000" cy="1508760"/>
          </a:xfrm>
        </p:spPr>
        <p:txBody>
          <a:bodyPr>
            <a:noAutofit/>
          </a:bodyPr>
          <a:lstStyle/>
          <a:p>
            <a:r>
              <a:rPr lang="en-US" sz="7200" b="1" dirty="0" smtClean="0">
                <a:solidFill>
                  <a:srgbClr val="E04556"/>
                </a:solidFill>
              </a:rPr>
              <a:t>PRESENTATION OUTLINE</a:t>
            </a:r>
            <a:endParaRPr lang="en-US" sz="7200" b="1" dirty="0">
              <a:solidFill>
                <a:srgbClr val="E04556"/>
              </a:solidFill>
            </a:endParaRPr>
          </a:p>
        </p:txBody>
      </p:sp>
      <p:sp>
        <p:nvSpPr>
          <p:cNvPr id="3" name="Content Placeholder 2"/>
          <p:cNvSpPr>
            <a:spLocks noGrp="1"/>
          </p:cNvSpPr>
          <p:nvPr>
            <p:ph idx="1"/>
          </p:nvPr>
        </p:nvSpPr>
        <p:spPr>
          <a:xfrm>
            <a:off x="838200" y="2057400"/>
            <a:ext cx="10515600" cy="4119563"/>
          </a:xfrm>
        </p:spPr>
        <p:txBody>
          <a:bodyPr>
            <a:normAutofit fontScale="77500" lnSpcReduction="20000"/>
          </a:bodyPr>
          <a:lstStyle/>
          <a:p>
            <a:pPr marL="0" indent="0">
              <a:buNone/>
            </a:pPr>
            <a:r>
              <a:rPr lang="en-US" dirty="0" smtClean="0">
                <a:solidFill>
                  <a:srgbClr val="474747"/>
                </a:solidFill>
              </a:rPr>
              <a:t>-&gt; Introduction</a:t>
            </a:r>
          </a:p>
          <a:p>
            <a:pPr marL="0" indent="0">
              <a:buNone/>
            </a:pPr>
            <a:r>
              <a:rPr lang="en-US" dirty="0" smtClean="0">
                <a:solidFill>
                  <a:srgbClr val="474747"/>
                </a:solidFill>
              </a:rPr>
              <a:t>-&gt; Objective</a:t>
            </a:r>
          </a:p>
          <a:p>
            <a:pPr marL="0" indent="0">
              <a:buNone/>
            </a:pPr>
            <a:r>
              <a:rPr lang="en-US" dirty="0" smtClean="0">
                <a:solidFill>
                  <a:srgbClr val="474747"/>
                </a:solidFill>
              </a:rPr>
              <a:t>-&gt; Why us?</a:t>
            </a:r>
          </a:p>
          <a:p>
            <a:pPr marL="0" indent="0">
              <a:buNone/>
            </a:pPr>
            <a:r>
              <a:rPr lang="en-US" dirty="0" smtClean="0">
                <a:solidFill>
                  <a:srgbClr val="474747"/>
                </a:solidFill>
              </a:rPr>
              <a:t>-&gt; Requirement </a:t>
            </a:r>
          </a:p>
          <a:p>
            <a:pPr marL="0" indent="0">
              <a:buNone/>
            </a:pPr>
            <a:r>
              <a:rPr lang="en-US" dirty="0">
                <a:solidFill>
                  <a:srgbClr val="474747"/>
                </a:solidFill>
              </a:rPr>
              <a:t>-&gt; Some </a:t>
            </a:r>
            <a:r>
              <a:rPr lang="en-US" dirty="0" smtClean="0">
                <a:solidFill>
                  <a:srgbClr val="474747"/>
                </a:solidFill>
              </a:rPr>
              <a:t>Snapshots</a:t>
            </a:r>
          </a:p>
          <a:p>
            <a:pPr marL="0" indent="0">
              <a:buNone/>
            </a:pPr>
            <a:r>
              <a:rPr lang="en-US" dirty="0" smtClean="0">
                <a:solidFill>
                  <a:srgbClr val="474747"/>
                </a:solidFill>
              </a:rPr>
              <a:t>-&gt; Design  				</a:t>
            </a:r>
            <a:endParaRPr lang="en-US" dirty="0">
              <a:solidFill>
                <a:srgbClr val="474747"/>
              </a:solidFill>
              <a:latin typeface="Baskerville Old Face" panose="02020602080505020303" pitchFamily="18" charset="0"/>
            </a:endParaRPr>
          </a:p>
          <a:p>
            <a:pPr marL="0" indent="0">
              <a:buNone/>
            </a:pPr>
            <a:r>
              <a:rPr lang="en-US" dirty="0" smtClean="0">
                <a:solidFill>
                  <a:srgbClr val="474747"/>
                </a:solidFill>
              </a:rPr>
              <a:t>-&gt; Features Overview</a:t>
            </a:r>
          </a:p>
          <a:p>
            <a:pPr marL="0" indent="0">
              <a:buNone/>
            </a:pPr>
            <a:r>
              <a:rPr lang="en-US" dirty="0" smtClean="0">
                <a:solidFill>
                  <a:srgbClr val="474747"/>
                </a:solidFill>
              </a:rPr>
              <a:t>-&gt; Working</a:t>
            </a:r>
          </a:p>
          <a:p>
            <a:pPr marL="0" indent="0">
              <a:buNone/>
            </a:pPr>
            <a:r>
              <a:rPr lang="en-US" dirty="0" smtClean="0">
                <a:solidFill>
                  <a:srgbClr val="474747"/>
                </a:solidFill>
              </a:rPr>
              <a:t>-&gt; Features(Explanation)</a:t>
            </a:r>
          </a:p>
          <a:p>
            <a:pPr marL="0" indent="0">
              <a:buNone/>
            </a:pPr>
            <a:r>
              <a:rPr lang="en-US" dirty="0" smtClean="0">
                <a:solidFill>
                  <a:srgbClr val="474747"/>
                </a:solidFill>
              </a:rPr>
              <a:t>-&gt; Demo </a:t>
            </a:r>
          </a:p>
          <a:p>
            <a:pPr marL="0" indent="0">
              <a:buNone/>
            </a:pPr>
            <a:r>
              <a:rPr lang="en-US" dirty="0" smtClean="0">
                <a:solidFill>
                  <a:srgbClr val="474747"/>
                </a:solidFill>
              </a:rPr>
              <a:t>-&gt; Q/A</a:t>
            </a:r>
          </a:p>
          <a:p>
            <a:pPr marL="0" indent="0">
              <a:buNone/>
            </a:pPr>
            <a:endParaRPr lang="en-US" dirty="0"/>
          </a:p>
        </p:txBody>
      </p:sp>
      <p:sp>
        <p:nvSpPr>
          <p:cNvPr id="5" name="Rectangle 4"/>
          <p:cNvSpPr/>
          <p:nvPr/>
        </p:nvSpPr>
        <p:spPr>
          <a:xfrm>
            <a:off x="0" y="337629"/>
            <a:ext cx="12192000" cy="1446550"/>
          </a:xfrm>
          <a:prstGeom prst="rect">
            <a:avLst/>
          </a:prstGeom>
          <a:solidFill>
            <a:srgbClr val="E04556"/>
          </a:solidFill>
        </p:spPr>
        <p:txBody>
          <a:bodyPr wrap="square" anchor="ctr">
            <a:spAutoFit/>
          </a:bodyPr>
          <a:lstStyle/>
          <a:p>
            <a:pPr algn="ctr"/>
            <a:r>
              <a:rPr lang="en-US" sz="8800" b="1" dirty="0" smtClean="0">
                <a:solidFill>
                  <a:srgbClr val="F3F3F3"/>
                </a:solidFill>
              </a:rPr>
              <a:t>PRESENTATION OUTLINE</a:t>
            </a:r>
            <a:endParaRPr lang="en-US" sz="8800" b="1" dirty="0">
              <a:solidFill>
                <a:srgbClr val="F3F3F3"/>
              </a:solidFill>
            </a:endParaRPr>
          </a:p>
        </p:txBody>
      </p:sp>
    </p:spTree>
    <p:extLst>
      <p:ext uri="{BB962C8B-B14F-4D97-AF65-F5344CB8AC3E}">
        <p14:creationId xmlns:p14="http://schemas.microsoft.com/office/powerpoint/2010/main" val="491236422"/>
      </p:ext>
    </p:extLst>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99832" y="3227832"/>
            <a:ext cx="3282696" cy="1200329"/>
          </a:xfrm>
          <a:prstGeom prst="rect">
            <a:avLst/>
          </a:prstGeom>
          <a:solidFill>
            <a:srgbClr val="E04556"/>
          </a:solidFill>
        </p:spPr>
        <p:txBody>
          <a:bodyPr wrap="square" rtlCol="0" anchor="ctr">
            <a:spAutoFit/>
          </a:bodyPr>
          <a:lstStyle/>
          <a:p>
            <a:pPr algn="ctr"/>
            <a:r>
              <a:rPr lang="en-US" sz="3600" dirty="0" smtClean="0">
                <a:solidFill>
                  <a:schemeClr val="bg2"/>
                </a:solidFill>
              </a:rPr>
              <a:t>Pop-Up  Menu</a:t>
            </a:r>
          </a:p>
          <a:p>
            <a:pPr algn="ctr"/>
            <a:r>
              <a:rPr lang="en-US" sz="3600" dirty="0" smtClean="0">
                <a:solidFill>
                  <a:schemeClr val="bg2"/>
                </a:solidFill>
              </a:rPr>
              <a:t>On Right click</a:t>
            </a:r>
            <a:endParaRPr lang="en-US" sz="3600" dirty="0">
              <a:solidFill>
                <a:schemeClr val="bg2"/>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0" t="-400" r="54700" b="42534"/>
          <a:stretch/>
        </p:blipFill>
        <p:spPr>
          <a:xfrm>
            <a:off x="694944" y="2120746"/>
            <a:ext cx="5708170" cy="4088029"/>
          </a:xfrm>
          <a:prstGeom prst="rect">
            <a:avLst/>
          </a:prstGeom>
          <a:ln>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909" y="3625596"/>
            <a:ext cx="265176" cy="265176"/>
          </a:xfrm>
          <a:prstGeom prst="rect">
            <a:avLst/>
          </a:prstGeom>
        </p:spPr>
      </p:pic>
      <p:sp>
        <p:nvSpPr>
          <p:cNvPr id="9" name="Right Arrow 8"/>
          <p:cNvSpPr/>
          <p:nvPr/>
        </p:nvSpPr>
        <p:spPr>
          <a:xfrm>
            <a:off x="2645549" y="3830128"/>
            <a:ext cx="5154283" cy="202376"/>
          </a:xfrm>
          <a:prstGeom prst="rightArrow">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41" y="224078"/>
            <a:ext cx="12192000" cy="1323439"/>
          </a:xfrm>
          <a:prstGeom prst="rect">
            <a:avLst/>
          </a:prstGeom>
          <a:solidFill>
            <a:srgbClr val="E04556"/>
          </a:solidFill>
        </p:spPr>
        <p:txBody>
          <a:bodyPr wrap="square" anchor="ctr">
            <a:spAutoFit/>
          </a:bodyPr>
          <a:lstStyle/>
          <a:p>
            <a:pPr algn="ctr"/>
            <a:r>
              <a:rPr lang="en-US" sz="8000" b="1" dirty="0">
                <a:solidFill>
                  <a:srgbClr val="F3F3F3"/>
                </a:solidFill>
              </a:rPr>
              <a:t>RIGHT CLICK POPUP MENU</a:t>
            </a:r>
          </a:p>
        </p:txBody>
      </p:sp>
    </p:spTree>
    <p:extLst>
      <p:ext uri="{BB962C8B-B14F-4D97-AF65-F5344CB8AC3E}">
        <p14:creationId xmlns:p14="http://schemas.microsoft.com/office/powerpoint/2010/main" val="3949247113"/>
      </p:ext>
    </p:extLst>
  </p:cSld>
  <p:clrMapOvr>
    <a:masterClrMapping/>
  </p:clrMapOvr>
  <p:transition>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smtClean="0">
                <a:solidFill>
                  <a:srgbClr val="14739B"/>
                </a:solidFill>
              </a:rPr>
              <a:t>SHORTCUT</a:t>
            </a:r>
            <a:r>
              <a:rPr lang="en-US" sz="7200" dirty="0" smtClean="0">
                <a:solidFill>
                  <a:srgbClr val="14739B"/>
                </a:solidFill>
              </a:rPr>
              <a:t> </a:t>
            </a:r>
            <a:r>
              <a:rPr lang="en-US" sz="7200" b="1" dirty="0" smtClean="0">
                <a:solidFill>
                  <a:srgbClr val="14739B"/>
                </a:solidFill>
              </a:rPr>
              <a:t>KEYS</a:t>
            </a:r>
            <a:endParaRPr lang="en-US" sz="7200" b="1" dirty="0">
              <a:solidFill>
                <a:srgbClr val="14739B"/>
              </a:solidFill>
            </a:endParaRPr>
          </a:p>
        </p:txBody>
      </p:sp>
      <p:sp>
        <p:nvSpPr>
          <p:cNvPr id="6" name="TextBox 5"/>
          <p:cNvSpPr txBox="1"/>
          <p:nvPr/>
        </p:nvSpPr>
        <p:spPr>
          <a:xfrm>
            <a:off x="7564187" y="2046326"/>
            <a:ext cx="3700052" cy="4431983"/>
          </a:xfrm>
          <a:prstGeom prst="rect">
            <a:avLst/>
          </a:prstGeom>
          <a:solidFill>
            <a:srgbClr val="E04556"/>
          </a:solidFill>
        </p:spPr>
        <p:txBody>
          <a:bodyPr wrap="none" rtlCol="0" anchor="ctr">
            <a:spAutoFit/>
          </a:bodyPr>
          <a:lstStyle/>
          <a:p>
            <a:pPr algn="ctr"/>
            <a:r>
              <a:rPr lang="el-GR" sz="6600" spc="-300" dirty="0">
                <a:solidFill>
                  <a:schemeClr val="bg2"/>
                </a:solidFill>
              </a:rPr>
              <a:t>π</a:t>
            </a:r>
            <a:r>
              <a:rPr lang="en-US" sz="5400" dirty="0">
                <a:solidFill>
                  <a:schemeClr val="bg2"/>
                </a:solidFill>
              </a:rPr>
              <a:t>-editor </a:t>
            </a:r>
            <a:endParaRPr lang="en-US" sz="5400" dirty="0" smtClean="0">
              <a:solidFill>
                <a:schemeClr val="bg2"/>
              </a:solidFill>
            </a:endParaRPr>
          </a:p>
          <a:p>
            <a:pPr algn="ctr"/>
            <a:r>
              <a:rPr lang="en-US" sz="5400" dirty="0" smtClean="0">
                <a:solidFill>
                  <a:schemeClr val="bg2"/>
                </a:solidFill>
              </a:rPr>
              <a:t>Comes with </a:t>
            </a:r>
          </a:p>
          <a:p>
            <a:pPr algn="ctr"/>
            <a:r>
              <a:rPr lang="en-US" sz="5400" dirty="0" smtClean="0">
                <a:solidFill>
                  <a:schemeClr val="bg2"/>
                </a:solidFill>
              </a:rPr>
              <a:t>Lots of </a:t>
            </a:r>
          </a:p>
          <a:p>
            <a:pPr algn="ctr"/>
            <a:r>
              <a:rPr lang="en-US" sz="5400" dirty="0" smtClean="0">
                <a:solidFill>
                  <a:schemeClr val="bg2"/>
                </a:solidFill>
              </a:rPr>
              <a:t>shortcuts</a:t>
            </a:r>
          </a:p>
          <a:p>
            <a:pPr algn="ctr"/>
            <a:r>
              <a:rPr lang="en-US" sz="5400" dirty="0" smtClean="0">
                <a:solidFill>
                  <a:schemeClr val="bg2"/>
                </a:solidFill>
              </a:rPr>
              <a:t>keys</a:t>
            </a:r>
            <a:endParaRPr lang="en-US" sz="5400" dirty="0">
              <a:solidFill>
                <a:schemeClr val="bg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621195537"/>
              </p:ext>
            </p:extLst>
          </p:nvPr>
        </p:nvGraphicFramePr>
        <p:xfrm>
          <a:off x="410464" y="1934785"/>
          <a:ext cx="6107068" cy="4820920"/>
        </p:xfrm>
        <a:graphic>
          <a:graphicData uri="http://schemas.openxmlformats.org/drawingml/2006/table">
            <a:tbl>
              <a:tblPr firstRow="1" bandRow="1">
                <a:tableStyleId>{5940675A-B579-460E-94D1-54222C63F5DA}</a:tableStyleId>
              </a:tblPr>
              <a:tblGrid>
                <a:gridCol w="2718496"/>
                <a:gridCol w="3388572"/>
              </a:tblGrid>
              <a:tr h="370840">
                <a:tc>
                  <a:txBody>
                    <a:bodyPr/>
                    <a:lstStyle/>
                    <a:p>
                      <a:pPr algn="ctr"/>
                      <a:r>
                        <a:rPr lang="en-US" b="1" dirty="0" smtClean="0">
                          <a:solidFill>
                            <a:schemeClr val="bg2"/>
                          </a:solidFill>
                        </a:rPr>
                        <a:t>Shortcut</a:t>
                      </a:r>
                      <a:r>
                        <a:rPr lang="en-US" b="1" baseline="0" dirty="0" smtClean="0">
                          <a:solidFill>
                            <a:schemeClr val="bg2"/>
                          </a:solidFill>
                        </a:rPr>
                        <a:t> Keys</a:t>
                      </a:r>
                      <a:endParaRPr lang="en-US" b="1" dirty="0">
                        <a:solidFill>
                          <a:schemeClr val="bg2"/>
                        </a:solidFill>
                      </a:endParaRPr>
                    </a:p>
                  </a:txBody>
                  <a:tcPr>
                    <a:solidFill>
                      <a:srgbClr val="E04556"/>
                    </a:solidFill>
                  </a:tcPr>
                </a:tc>
                <a:tc>
                  <a:txBody>
                    <a:bodyPr/>
                    <a:lstStyle/>
                    <a:p>
                      <a:pPr algn="ctr"/>
                      <a:r>
                        <a:rPr lang="en-US" b="1" dirty="0" smtClean="0">
                          <a:solidFill>
                            <a:schemeClr val="bg2"/>
                          </a:solidFill>
                        </a:rPr>
                        <a:t>Functions</a:t>
                      </a:r>
                      <a:endParaRPr lang="en-US" b="1" dirty="0">
                        <a:solidFill>
                          <a:schemeClr val="bg2"/>
                        </a:solidFill>
                      </a:endParaRPr>
                    </a:p>
                  </a:txBody>
                  <a:tcPr>
                    <a:solidFill>
                      <a:srgbClr val="E04556"/>
                    </a:solidFill>
                  </a:tcPr>
                </a:tc>
              </a:tr>
              <a:tr h="370840">
                <a:tc>
                  <a:txBody>
                    <a:bodyPr/>
                    <a:lstStyle/>
                    <a:p>
                      <a:pPr algn="ctr"/>
                      <a:r>
                        <a:rPr lang="en-US" dirty="0" smtClean="0">
                          <a:solidFill>
                            <a:srgbClr val="474747"/>
                          </a:solidFill>
                        </a:rPr>
                        <a:t>Ctrl+N</a:t>
                      </a:r>
                      <a:endParaRPr lang="en-US" dirty="0">
                        <a:solidFill>
                          <a:srgbClr val="474747"/>
                        </a:solidFill>
                      </a:endParaRPr>
                    </a:p>
                  </a:txBody>
                  <a:tcPr/>
                </a:tc>
                <a:tc>
                  <a:txBody>
                    <a:bodyPr/>
                    <a:lstStyle/>
                    <a:p>
                      <a:pPr algn="ctr"/>
                      <a:r>
                        <a:rPr lang="en-US" dirty="0" smtClean="0">
                          <a:solidFill>
                            <a:srgbClr val="474747"/>
                          </a:solidFill>
                        </a:rPr>
                        <a:t>New</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Ctrl+O</a:t>
                      </a:r>
                    </a:p>
                  </a:txBody>
                  <a:tcPr/>
                </a:tc>
                <a:tc>
                  <a:txBody>
                    <a:bodyPr/>
                    <a:lstStyle/>
                    <a:p>
                      <a:pPr algn="ctr"/>
                      <a:r>
                        <a:rPr lang="en-US" dirty="0" smtClean="0">
                          <a:solidFill>
                            <a:srgbClr val="474747"/>
                          </a:solidFill>
                        </a:rPr>
                        <a:t>Open</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Ctrl+S</a:t>
                      </a:r>
                    </a:p>
                  </a:txBody>
                  <a:tcPr/>
                </a:tc>
                <a:tc>
                  <a:txBody>
                    <a:bodyPr/>
                    <a:lstStyle/>
                    <a:p>
                      <a:pPr algn="ctr"/>
                      <a:r>
                        <a:rPr lang="en-US" dirty="0" smtClean="0">
                          <a:solidFill>
                            <a:srgbClr val="474747"/>
                          </a:solidFill>
                        </a:rPr>
                        <a:t>Save</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Ctrl+Alt+S</a:t>
                      </a:r>
                    </a:p>
                  </a:txBody>
                  <a:tcPr/>
                </a:tc>
                <a:tc>
                  <a:txBody>
                    <a:bodyPr/>
                    <a:lstStyle/>
                    <a:p>
                      <a:pPr algn="ctr"/>
                      <a:r>
                        <a:rPr lang="en-US" dirty="0" smtClean="0">
                          <a:solidFill>
                            <a:srgbClr val="474747"/>
                          </a:solidFill>
                        </a:rPr>
                        <a:t>Save</a:t>
                      </a:r>
                      <a:r>
                        <a:rPr lang="en-US" baseline="0" dirty="0" smtClean="0">
                          <a:solidFill>
                            <a:srgbClr val="474747"/>
                          </a:solidFill>
                        </a:rPr>
                        <a:t> As</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Alt+F4</a:t>
                      </a:r>
                    </a:p>
                  </a:txBody>
                  <a:tcPr/>
                </a:tc>
                <a:tc>
                  <a:txBody>
                    <a:bodyPr/>
                    <a:lstStyle/>
                    <a:p>
                      <a:pPr algn="ctr"/>
                      <a:r>
                        <a:rPr lang="en-US" dirty="0" smtClean="0">
                          <a:solidFill>
                            <a:srgbClr val="474747"/>
                          </a:solidFill>
                        </a:rPr>
                        <a:t>Quit</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F5</a:t>
                      </a:r>
                    </a:p>
                  </a:txBody>
                  <a:tcPr/>
                </a:tc>
                <a:tc>
                  <a:txBody>
                    <a:bodyPr/>
                    <a:lstStyle/>
                    <a:p>
                      <a:pPr algn="ctr"/>
                      <a:r>
                        <a:rPr lang="en-US" dirty="0" smtClean="0">
                          <a:solidFill>
                            <a:srgbClr val="474747"/>
                          </a:solidFill>
                        </a:rPr>
                        <a:t>Run</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Ctrl+F5</a:t>
                      </a:r>
                    </a:p>
                  </a:txBody>
                  <a:tcPr/>
                </a:tc>
                <a:tc>
                  <a:txBody>
                    <a:bodyPr/>
                    <a:lstStyle/>
                    <a:p>
                      <a:pPr algn="ctr"/>
                      <a:r>
                        <a:rPr lang="en-US" dirty="0" smtClean="0">
                          <a:solidFill>
                            <a:srgbClr val="474747"/>
                          </a:solidFill>
                        </a:rPr>
                        <a:t>Console</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Ctrl+A</a:t>
                      </a:r>
                    </a:p>
                  </a:txBody>
                  <a:tcPr/>
                </a:tc>
                <a:tc>
                  <a:txBody>
                    <a:bodyPr/>
                    <a:lstStyle/>
                    <a:p>
                      <a:pPr algn="ctr"/>
                      <a:r>
                        <a:rPr lang="en-US" dirty="0" smtClean="0">
                          <a:solidFill>
                            <a:srgbClr val="474747"/>
                          </a:solidFill>
                        </a:rPr>
                        <a:t>Select All</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Ctrl+F</a:t>
                      </a:r>
                    </a:p>
                  </a:txBody>
                  <a:tcPr/>
                </a:tc>
                <a:tc>
                  <a:txBody>
                    <a:bodyPr/>
                    <a:lstStyle/>
                    <a:p>
                      <a:pPr algn="ctr"/>
                      <a:r>
                        <a:rPr lang="en-US" dirty="0" smtClean="0">
                          <a:solidFill>
                            <a:srgbClr val="474747"/>
                          </a:solidFill>
                        </a:rPr>
                        <a:t>Find</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Ctrl+R</a:t>
                      </a:r>
                    </a:p>
                  </a:txBody>
                  <a:tcPr/>
                </a:tc>
                <a:tc>
                  <a:txBody>
                    <a:bodyPr/>
                    <a:lstStyle/>
                    <a:p>
                      <a:pPr algn="ctr"/>
                      <a:r>
                        <a:rPr lang="en-US" dirty="0" smtClean="0">
                          <a:solidFill>
                            <a:srgbClr val="474747"/>
                          </a:solidFill>
                        </a:rPr>
                        <a:t>Replace</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Ctrl+X/Ctrl+C/Ctrl+V</a:t>
                      </a:r>
                    </a:p>
                  </a:txBody>
                  <a:tcPr/>
                </a:tc>
                <a:tc>
                  <a:txBody>
                    <a:bodyPr/>
                    <a:lstStyle/>
                    <a:p>
                      <a:pPr algn="ctr"/>
                      <a:r>
                        <a:rPr lang="en-US" dirty="0" smtClean="0">
                          <a:solidFill>
                            <a:srgbClr val="474747"/>
                          </a:solidFill>
                        </a:rPr>
                        <a:t>Cut/Copy/Paste</a:t>
                      </a:r>
                      <a:endParaRPr lang="en-US" dirty="0">
                        <a:solidFill>
                          <a:srgbClr val="474747"/>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474747"/>
                          </a:solidFill>
                        </a:rPr>
                        <a:t>Ctrl+Z/Ctrl+Y</a:t>
                      </a:r>
                    </a:p>
                  </a:txBody>
                  <a:tcPr/>
                </a:tc>
                <a:tc>
                  <a:txBody>
                    <a:bodyPr/>
                    <a:lstStyle/>
                    <a:p>
                      <a:pPr algn="ctr"/>
                      <a:r>
                        <a:rPr lang="en-US" dirty="0" smtClean="0">
                          <a:solidFill>
                            <a:srgbClr val="474747"/>
                          </a:solidFill>
                        </a:rPr>
                        <a:t>Undo/Redo</a:t>
                      </a:r>
                      <a:endParaRPr lang="en-US" dirty="0">
                        <a:solidFill>
                          <a:srgbClr val="474747"/>
                        </a:solidFill>
                      </a:endParaRPr>
                    </a:p>
                  </a:txBody>
                  <a:tcPr/>
                </a:tc>
              </a:tr>
            </a:tbl>
          </a:graphicData>
        </a:graphic>
      </p:graphicFrame>
      <p:sp>
        <p:nvSpPr>
          <p:cNvPr id="5" name="Rectangle 4"/>
          <p:cNvSpPr/>
          <p:nvPr/>
        </p:nvSpPr>
        <p:spPr>
          <a:xfrm>
            <a:off x="0" y="187306"/>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SHORTCUT KEYS</a:t>
            </a:r>
            <a:endParaRPr lang="en-US" sz="2000" b="1" dirty="0">
              <a:solidFill>
                <a:srgbClr val="F3F3F3"/>
              </a:solidFill>
            </a:endParaRPr>
          </a:p>
        </p:txBody>
      </p:sp>
    </p:spTree>
    <p:extLst>
      <p:ext uri="{BB962C8B-B14F-4D97-AF65-F5344CB8AC3E}">
        <p14:creationId xmlns:p14="http://schemas.microsoft.com/office/powerpoint/2010/main" val="255325726"/>
      </p:ext>
    </p:extLst>
  </p:cSld>
  <p:clrMapOvr>
    <a:masterClrMapping/>
  </p:clrMapOvr>
  <p:transition>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528"/>
            <a:ext cx="10986999" cy="1647646"/>
          </a:xfrm>
        </p:spPr>
        <p:txBody>
          <a:bodyPr>
            <a:normAutofit/>
          </a:bodyPr>
          <a:lstStyle/>
          <a:p>
            <a:r>
              <a:rPr lang="en-US" sz="7200" b="1" dirty="0" smtClean="0">
                <a:solidFill>
                  <a:srgbClr val="14739B"/>
                </a:solidFill>
              </a:rPr>
              <a:t>	Auto Insertion</a:t>
            </a:r>
            <a:endParaRPr lang="en-US" sz="7200" b="1" dirty="0">
              <a:solidFill>
                <a:srgbClr val="14739B"/>
              </a:solidFill>
            </a:endParaRPr>
          </a:p>
        </p:txBody>
      </p:sp>
      <p:sp>
        <p:nvSpPr>
          <p:cNvPr id="5" name="TextBox 4"/>
          <p:cNvSpPr txBox="1"/>
          <p:nvPr/>
        </p:nvSpPr>
        <p:spPr>
          <a:xfrm>
            <a:off x="6883880" y="2080833"/>
            <a:ext cx="5053220" cy="4431983"/>
          </a:xfrm>
          <a:prstGeom prst="rect">
            <a:avLst/>
          </a:prstGeom>
          <a:solidFill>
            <a:srgbClr val="E04556"/>
          </a:solidFill>
        </p:spPr>
        <p:txBody>
          <a:bodyPr wrap="square" rtlCol="0" anchor="ctr">
            <a:spAutoFit/>
          </a:bodyPr>
          <a:lstStyle/>
          <a:p>
            <a:pPr algn="ctr"/>
            <a:r>
              <a:rPr lang="el-GR" sz="6600" spc="-300" dirty="0">
                <a:solidFill>
                  <a:schemeClr val="bg2"/>
                </a:solidFill>
              </a:rPr>
              <a:t>π</a:t>
            </a:r>
            <a:r>
              <a:rPr lang="en-US" sz="5400" dirty="0">
                <a:solidFill>
                  <a:schemeClr val="bg2"/>
                </a:solidFill>
              </a:rPr>
              <a:t>-editor </a:t>
            </a:r>
            <a:endParaRPr lang="en-US" sz="5400" dirty="0" smtClean="0">
              <a:solidFill>
                <a:schemeClr val="bg2"/>
              </a:solidFill>
            </a:endParaRPr>
          </a:p>
          <a:p>
            <a:pPr algn="ctr"/>
            <a:r>
              <a:rPr lang="en-US" sz="5400" dirty="0" smtClean="0">
                <a:solidFill>
                  <a:schemeClr val="bg2"/>
                </a:solidFill>
              </a:rPr>
              <a:t>Comes with </a:t>
            </a:r>
          </a:p>
          <a:p>
            <a:pPr algn="ctr"/>
            <a:r>
              <a:rPr lang="en-US" sz="5400" dirty="0" smtClean="0">
                <a:solidFill>
                  <a:schemeClr val="bg2"/>
                </a:solidFill>
              </a:rPr>
              <a:t>Auto Insertion </a:t>
            </a:r>
          </a:p>
          <a:p>
            <a:pPr algn="ctr"/>
            <a:r>
              <a:rPr lang="en-US" sz="5400" dirty="0" smtClean="0">
                <a:solidFill>
                  <a:schemeClr val="bg2"/>
                </a:solidFill>
              </a:rPr>
              <a:t>And </a:t>
            </a:r>
          </a:p>
          <a:p>
            <a:pPr algn="ctr"/>
            <a:r>
              <a:rPr lang="en-US" sz="5400" dirty="0" smtClean="0">
                <a:solidFill>
                  <a:schemeClr val="bg2"/>
                </a:solidFill>
              </a:rPr>
              <a:t>Auto Indentation </a:t>
            </a:r>
          </a:p>
        </p:txBody>
      </p:sp>
      <p:pic>
        <p:nvPicPr>
          <p:cNvPr id="4" name="D5035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307" y="2080832"/>
            <a:ext cx="6187857" cy="4431983"/>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AUTO INSERTION</a:t>
            </a:r>
            <a:endParaRPr lang="en-US" sz="2000" b="1" dirty="0">
              <a:solidFill>
                <a:srgbClr val="F3F3F3"/>
              </a:solidFill>
            </a:endParaRPr>
          </a:p>
        </p:txBody>
      </p:sp>
    </p:spTree>
    <p:extLst>
      <p:ext uri="{BB962C8B-B14F-4D97-AF65-F5344CB8AC3E}">
        <p14:creationId xmlns:p14="http://schemas.microsoft.com/office/powerpoint/2010/main" val="102080742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fill="remove"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92" y="2194560"/>
            <a:ext cx="6699764" cy="4242816"/>
          </a:xfrm>
          <a:prstGeom prst="rect">
            <a:avLst/>
          </a:prstGeom>
          <a:ln>
            <a:solidFill>
              <a:schemeClr val="tx1"/>
            </a:solidFill>
          </a:ln>
        </p:spPr>
      </p:pic>
      <p:sp>
        <p:nvSpPr>
          <p:cNvPr id="3" name="Title 2"/>
          <p:cNvSpPr>
            <a:spLocks noGrp="1"/>
          </p:cNvSpPr>
          <p:nvPr>
            <p:ph type="title"/>
          </p:nvPr>
        </p:nvSpPr>
        <p:spPr>
          <a:xfrm>
            <a:off x="1202919" y="173736"/>
            <a:ext cx="9784080" cy="1619200"/>
          </a:xfrm>
        </p:spPr>
        <p:txBody>
          <a:bodyPr>
            <a:normAutofit/>
          </a:bodyPr>
          <a:lstStyle/>
          <a:p>
            <a:r>
              <a:rPr lang="en-US" sz="6600" b="1" dirty="0" smtClean="0">
                <a:solidFill>
                  <a:srgbClr val="14739B"/>
                </a:solidFill>
              </a:rPr>
              <a:t>RUN</a:t>
            </a:r>
            <a:endParaRPr lang="en-US" sz="6600" b="1" dirty="0">
              <a:solidFill>
                <a:srgbClr val="14739B"/>
              </a:solidFill>
            </a:endParaRPr>
          </a:p>
        </p:txBody>
      </p:sp>
      <p:sp>
        <p:nvSpPr>
          <p:cNvPr id="5" name="TextBox 4"/>
          <p:cNvSpPr txBox="1"/>
          <p:nvPr/>
        </p:nvSpPr>
        <p:spPr>
          <a:xfrm>
            <a:off x="7626096" y="4791456"/>
            <a:ext cx="3813048" cy="1754326"/>
          </a:xfrm>
          <a:prstGeom prst="rect">
            <a:avLst/>
          </a:prstGeom>
          <a:solidFill>
            <a:srgbClr val="E04556"/>
          </a:solidFill>
        </p:spPr>
        <p:txBody>
          <a:bodyPr wrap="square" rtlCol="0" anchor="ctr">
            <a:spAutoFit/>
          </a:bodyPr>
          <a:lstStyle/>
          <a:p>
            <a:pPr algn="ctr"/>
            <a:r>
              <a:rPr lang="en-US" sz="3600" dirty="0" smtClean="0">
                <a:solidFill>
                  <a:schemeClr val="bg2"/>
                </a:solidFill>
              </a:rPr>
              <a:t>Runs Program Directly By One click</a:t>
            </a:r>
            <a:endParaRPr lang="en-US" sz="3600" dirty="0">
              <a:solidFill>
                <a:schemeClr val="bg2"/>
              </a:solidFill>
            </a:endParaRPr>
          </a:p>
        </p:txBody>
      </p:sp>
      <p:sp>
        <p:nvSpPr>
          <p:cNvPr id="12" name="Up-Down Arrow 11"/>
          <p:cNvSpPr/>
          <p:nvPr/>
        </p:nvSpPr>
        <p:spPr>
          <a:xfrm>
            <a:off x="10113264" y="3206509"/>
            <a:ext cx="301752" cy="1595628"/>
          </a:xfrm>
          <a:prstGeom prst="upDownArrow">
            <a:avLst/>
          </a:prstGeom>
          <a:solidFill>
            <a:schemeClr val="bg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2973" b="90933"/>
          <a:stretch/>
        </p:blipFill>
        <p:spPr>
          <a:xfrm>
            <a:off x="7013448" y="2350008"/>
            <a:ext cx="5178552" cy="867182"/>
          </a:xfrm>
          <a:prstGeom prst="rect">
            <a:avLst/>
          </a:prstGeom>
          <a:ln>
            <a:solidFill>
              <a:schemeClr val="tx1"/>
            </a:solidFill>
          </a:ln>
        </p:spPr>
      </p:pic>
      <p:sp>
        <p:nvSpPr>
          <p:cNvPr id="13" name="Up-Down Arrow 12"/>
          <p:cNvSpPr/>
          <p:nvPr/>
        </p:nvSpPr>
        <p:spPr>
          <a:xfrm>
            <a:off x="7626096" y="2819426"/>
            <a:ext cx="320040" cy="1993392"/>
          </a:xfrm>
          <a:prstGeom prst="upDownArrow">
            <a:avLst/>
          </a:prstGeom>
          <a:solidFill>
            <a:schemeClr val="bg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Rectangle 7"/>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RUN</a:t>
            </a:r>
            <a:endParaRPr lang="en-US" sz="2000" b="1" dirty="0">
              <a:solidFill>
                <a:srgbClr val="F3F3F3"/>
              </a:solidFill>
            </a:endParaRPr>
          </a:p>
        </p:txBody>
      </p:sp>
    </p:spTree>
    <p:extLst>
      <p:ext uri="{BB962C8B-B14F-4D97-AF65-F5344CB8AC3E}">
        <p14:creationId xmlns:p14="http://schemas.microsoft.com/office/powerpoint/2010/main" val="3827025034"/>
      </p:ext>
    </p:extLst>
  </p:cSld>
  <p:clrMapOvr>
    <a:masterClrMapping/>
  </p:clrMapOvr>
  <p:transition>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62973" b="90933"/>
          <a:stretch/>
        </p:blipFill>
        <p:spPr>
          <a:xfrm>
            <a:off x="6958584" y="2328685"/>
            <a:ext cx="5111496" cy="909914"/>
          </a:xfrm>
          <a:prstGeom prst="rect">
            <a:avLst/>
          </a:prstGeom>
        </p:spPr>
      </p:pic>
      <p:sp>
        <p:nvSpPr>
          <p:cNvPr id="3" name="Title 2"/>
          <p:cNvSpPr>
            <a:spLocks noGrp="1"/>
          </p:cNvSpPr>
          <p:nvPr>
            <p:ph type="title"/>
          </p:nvPr>
        </p:nvSpPr>
        <p:spPr>
          <a:xfrm>
            <a:off x="0" y="173736"/>
            <a:ext cx="10986999" cy="1682496"/>
          </a:xfrm>
        </p:spPr>
        <p:txBody>
          <a:bodyPr>
            <a:normAutofit/>
          </a:bodyPr>
          <a:lstStyle/>
          <a:p>
            <a:r>
              <a:rPr lang="en-US" sz="6600" b="1" dirty="0" smtClean="0">
                <a:solidFill>
                  <a:srgbClr val="14739B"/>
                </a:solidFill>
              </a:rPr>
              <a:t>     PYTHON3  CONSOLE</a:t>
            </a:r>
            <a:endParaRPr lang="en-US" sz="6600" b="1" dirty="0">
              <a:solidFill>
                <a:srgbClr val="14739B"/>
              </a:solidFill>
            </a:endParaRPr>
          </a:p>
        </p:txBody>
      </p:sp>
      <p:sp>
        <p:nvSpPr>
          <p:cNvPr id="6" name="TextBox 5"/>
          <p:cNvSpPr txBox="1"/>
          <p:nvPr/>
        </p:nvSpPr>
        <p:spPr>
          <a:xfrm>
            <a:off x="7606083" y="4260156"/>
            <a:ext cx="3813048" cy="1754326"/>
          </a:xfrm>
          <a:prstGeom prst="rect">
            <a:avLst/>
          </a:prstGeom>
          <a:solidFill>
            <a:srgbClr val="E04556"/>
          </a:solidFill>
        </p:spPr>
        <p:txBody>
          <a:bodyPr wrap="square" rtlCol="0" anchor="ctr">
            <a:spAutoFit/>
          </a:bodyPr>
          <a:lstStyle/>
          <a:p>
            <a:pPr algn="ctr"/>
            <a:r>
              <a:rPr lang="en-US" sz="3600" dirty="0" smtClean="0">
                <a:solidFill>
                  <a:schemeClr val="bg2"/>
                </a:solidFill>
              </a:rPr>
              <a:t>Access Python3 </a:t>
            </a:r>
          </a:p>
          <a:p>
            <a:pPr algn="ctr"/>
            <a:r>
              <a:rPr lang="en-US" sz="3600" dirty="0" smtClean="0">
                <a:solidFill>
                  <a:schemeClr val="bg2"/>
                </a:solidFill>
              </a:rPr>
              <a:t>Console by one click  </a:t>
            </a:r>
            <a:endParaRPr lang="en-US" sz="3600" dirty="0">
              <a:solidFill>
                <a:schemeClr val="bg2"/>
              </a:solidFill>
            </a:endParaRPr>
          </a:p>
        </p:txBody>
      </p:sp>
      <p:sp>
        <p:nvSpPr>
          <p:cNvPr id="7" name="Up-Down Arrow 6"/>
          <p:cNvSpPr/>
          <p:nvPr/>
        </p:nvSpPr>
        <p:spPr>
          <a:xfrm>
            <a:off x="10374351" y="3254559"/>
            <a:ext cx="262019" cy="989638"/>
          </a:xfrm>
          <a:prstGeom prst="upDownArrow">
            <a:avLst/>
          </a:prstGeom>
          <a:solidFill>
            <a:schemeClr val="bg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Up-Down Arrow 7"/>
          <p:cNvSpPr/>
          <p:nvPr/>
        </p:nvSpPr>
        <p:spPr>
          <a:xfrm>
            <a:off x="7991856" y="2798064"/>
            <a:ext cx="211865" cy="1446132"/>
          </a:xfrm>
          <a:prstGeom prst="upDownArrow">
            <a:avLst/>
          </a:prstGeom>
          <a:solidFill>
            <a:schemeClr val="bg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124" t="7452" r="-1"/>
          <a:stretch/>
        </p:blipFill>
        <p:spPr>
          <a:xfrm>
            <a:off x="163068" y="2328685"/>
            <a:ext cx="6591416" cy="4207953"/>
          </a:xfrm>
          <a:prstGeom prst="rect">
            <a:avLst/>
          </a:prstGeom>
        </p:spPr>
      </p:pic>
      <p:sp>
        <p:nvSpPr>
          <p:cNvPr id="9" name="Rectangle 8"/>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PYTHON CONSOLE</a:t>
            </a:r>
            <a:endParaRPr lang="en-US" sz="2000" b="1" dirty="0">
              <a:solidFill>
                <a:srgbClr val="F3F3F3"/>
              </a:solidFill>
            </a:endParaRPr>
          </a:p>
        </p:txBody>
      </p:sp>
    </p:spTree>
    <p:extLst>
      <p:ext uri="{BB962C8B-B14F-4D97-AF65-F5344CB8AC3E}">
        <p14:creationId xmlns:p14="http://schemas.microsoft.com/office/powerpoint/2010/main" val="3298453750"/>
      </p:ext>
    </p:extLst>
  </p:cSld>
  <p:clrMapOvr>
    <a:masterClrMapping/>
  </p:clrMapOvr>
  <p:transition>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rgbClr val="14739B"/>
                </a:solidFill>
              </a:rPr>
              <a:t>customizations</a:t>
            </a:r>
            <a:endParaRPr lang="en-US" sz="6600" b="1" dirty="0">
              <a:solidFill>
                <a:srgbClr val="14739B"/>
              </a:solidFill>
            </a:endParaRPr>
          </a:p>
        </p:txBody>
      </p:sp>
      <p:sp>
        <p:nvSpPr>
          <p:cNvPr id="6" name="TextBox 5"/>
          <p:cNvSpPr txBox="1"/>
          <p:nvPr/>
        </p:nvSpPr>
        <p:spPr>
          <a:xfrm>
            <a:off x="6887799" y="3826944"/>
            <a:ext cx="4099200" cy="2585323"/>
          </a:xfrm>
          <a:prstGeom prst="rect">
            <a:avLst/>
          </a:prstGeom>
          <a:solidFill>
            <a:srgbClr val="E04556"/>
          </a:solidFill>
          <a:ln>
            <a:noFill/>
          </a:ln>
        </p:spPr>
        <p:txBody>
          <a:bodyPr wrap="none" rtlCol="0" anchor="ctr">
            <a:spAutoFit/>
          </a:bodyPr>
          <a:lstStyle/>
          <a:p>
            <a:pPr algn="ctr"/>
            <a:r>
              <a:rPr lang="en-US" sz="5400" dirty="0" smtClean="0">
                <a:solidFill>
                  <a:schemeClr val="bg2"/>
                </a:solidFill>
              </a:rPr>
              <a:t>Easily </a:t>
            </a:r>
          </a:p>
          <a:p>
            <a:pPr algn="ctr"/>
            <a:r>
              <a:rPr lang="en-US" sz="5400" dirty="0">
                <a:solidFill>
                  <a:schemeClr val="bg2"/>
                </a:solidFill>
              </a:rPr>
              <a:t>C</a:t>
            </a:r>
            <a:r>
              <a:rPr lang="en-US" sz="5400" dirty="0" smtClean="0">
                <a:solidFill>
                  <a:schemeClr val="bg2"/>
                </a:solidFill>
              </a:rPr>
              <a:t>ustomizable</a:t>
            </a:r>
          </a:p>
          <a:p>
            <a:pPr algn="ctr"/>
            <a:r>
              <a:rPr lang="en-US" sz="5400" dirty="0" smtClean="0">
                <a:solidFill>
                  <a:schemeClr val="bg2"/>
                </a:solidFill>
              </a:rPr>
              <a:t> </a:t>
            </a:r>
            <a:r>
              <a:rPr lang="en-US" sz="5400" dirty="0">
                <a:solidFill>
                  <a:schemeClr val="bg2"/>
                </a:solidFill>
              </a:rPr>
              <a:t>E</a:t>
            </a:r>
            <a:r>
              <a:rPr lang="en-US" sz="5400" dirty="0" smtClean="0">
                <a:solidFill>
                  <a:schemeClr val="bg2"/>
                </a:solidFill>
              </a:rPr>
              <a:t>nvironment</a:t>
            </a:r>
            <a:endParaRPr lang="en-US" sz="5400" dirty="0">
              <a:solidFill>
                <a:schemeClr val="bg2"/>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62973" b="90933"/>
          <a:stretch/>
        </p:blipFill>
        <p:spPr>
          <a:xfrm>
            <a:off x="4327371" y="1941400"/>
            <a:ext cx="5534387" cy="870282"/>
          </a:xfrm>
          <a:prstGeom prst="rect">
            <a:avLst/>
          </a:prstGeom>
          <a:ln>
            <a:solidFill>
              <a:schemeClr val="tx1"/>
            </a:solidFill>
          </a:ln>
        </p:spPr>
      </p:pic>
      <p:sp>
        <p:nvSpPr>
          <p:cNvPr id="7" name="Bent Arrow 6"/>
          <p:cNvSpPr/>
          <p:nvPr/>
        </p:nvSpPr>
        <p:spPr>
          <a:xfrm rot="10800000">
            <a:off x="4041648" y="2808199"/>
            <a:ext cx="4555972" cy="620801"/>
          </a:xfrm>
          <a:prstGeom prst="bent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62" y="1941400"/>
            <a:ext cx="3356286" cy="4823460"/>
          </a:xfrm>
          <a:prstGeom prst="rect">
            <a:avLst/>
          </a:prstGeom>
          <a:ln>
            <a:solidFill>
              <a:schemeClr val="tx1"/>
            </a:solidFill>
          </a:ln>
        </p:spPr>
      </p:pic>
      <p:sp>
        <p:nvSpPr>
          <p:cNvPr id="9" name="Rectangle 8"/>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CUSTOMIZATION </a:t>
            </a:r>
            <a:endParaRPr lang="en-US" sz="2000" b="1" dirty="0">
              <a:solidFill>
                <a:srgbClr val="F3F3F3"/>
              </a:solidFill>
            </a:endParaRPr>
          </a:p>
        </p:txBody>
      </p:sp>
    </p:spTree>
    <p:extLst>
      <p:ext uri="{BB962C8B-B14F-4D97-AF65-F5344CB8AC3E}">
        <p14:creationId xmlns:p14="http://schemas.microsoft.com/office/powerpoint/2010/main" val="1269242694"/>
      </p:ext>
    </p:extLst>
  </p:cSld>
  <p:clrMapOvr>
    <a:masterClrMapping/>
  </p:clrMapOvr>
  <p:transition>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extBox 1"/>
          <p:cNvSpPr txBox="1"/>
          <p:nvPr/>
        </p:nvSpPr>
        <p:spPr>
          <a:xfrm>
            <a:off x="5529532" y="2705726"/>
            <a:ext cx="5104282" cy="1446550"/>
          </a:xfrm>
          <a:prstGeom prst="rect">
            <a:avLst/>
          </a:prstGeom>
          <a:noFill/>
        </p:spPr>
        <p:txBody>
          <a:bodyPr wrap="none" rtlCol="0">
            <a:spAutoFit/>
          </a:bodyPr>
          <a:lstStyle/>
          <a:p>
            <a:r>
              <a:rPr lang="en-US" sz="8800" dirty="0" smtClean="0">
                <a:solidFill>
                  <a:schemeClr val="bg1"/>
                </a:solidFill>
              </a:rPr>
              <a:t>MIDNIGHT</a:t>
            </a:r>
            <a:endParaRPr lang="en-US" sz="8800" dirty="0">
              <a:solidFill>
                <a:schemeClr val="bg1"/>
              </a:solidFill>
            </a:endParaRPr>
          </a:p>
        </p:txBody>
      </p:sp>
    </p:spTree>
    <p:extLst>
      <p:ext uri="{BB962C8B-B14F-4D97-AF65-F5344CB8AC3E}">
        <p14:creationId xmlns:p14="http://schemas.microsoft.com/office/powerpoint/2010/main" val="3479344948"/>
      </p:ext>
    </p:extLst>
  </p:cSld>
  <p:clrMapOvr>
    <a:masterClrMapping/>
  </p:clrMapOvr>
  <p:transition>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768379" y="2705726"/>
            <a:ext cx="5807167" cy="2800767"/>
          </a:xfrm>
          <a:prstGeom prst="rect">
            <a:avLst/>
          </a:prstGeom>
          <a:noFill/>
        </p:spPr>
        <p:txBody>
          <a:bodyPr wrap="none" rtlCol="0">
            <a:spAutoFit/>
          </a:bodyPr>
          <a:lstStyle/>
          <a:p>
            <a:pPr algn="ctr"/>
            <a:r>
              <a:rPr lang="en-US" sz="8800" dirty="0" smtClean="0">
                <a:solidFill>
                  <a:schemeClr val="bg1"/>
                </a:solidFill>
              </a:rPr>
              <a:t>DARK CODE </a:t>
            </a:r>
          </a:p>
          <a:p>
            <a:pPr algn="ctr"/>
            <a:r>
              <a:rPr lang="en-US" sz="8800" dirty="0" smtClean="0">
                <a:solidFill>
                  <a:srgbClr val="B80B13"/>
                </a:solidFill>
              </a:rPr>
              <a:t>RED</a:t>
            </a:r>
            <a:endParaRPr lang="en-US" sz="8800" dirty="0">
              <a:solidFill>
                <a:srgbClr val="B80B13"/>
              </a:solidFill>
            </a:endParaRPr>
          </a:p>
        </p:txBody>
      </p:sp>
    </p:spTree>
    <p:extLst>
      <p:ext uri="{BB962C8B-B14F-4D97-AF65-F5344CB8AC3E}">
        <p14:creationId xmlns:p14="http://schemas.microsoft.com/office/powerpoint/2010/main" val="807590728"/>
      </p:ext>
    </p:extLst>
  </p:cSld>
  <p:clrMapOvr>
    <a:masterClrMapping/>
  </p:clrMapOvr>
  <p:transition>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TextBox 4"/>
          <p:cNvSpPr txBox="1"/>
          <p:nvPr/>
        </p:nvSpPr>
        <p:spPr>
          <a:xfrm>
            <a:off x="5768379" y="2705726"/>
            <a:ext cx="5807167" cy="2800767"/>
          </a:xfrm>
          <a:prstGeom prst="rect">
            <a:avLst/>
          </a:prstGeom>
          <a:noFill/>
        </p:spPr>
        <p:txBody>
          <a:bodyPr wrap="none" rtlCol="0">
            <a:spAutoFit/>
          </a:bodyPr>
          <a:lstStyle/>
          <a:p>
            <a:pPr algn="ctr"/>
            <a:r>
              <a:rPr lang="en-US" sz="8800" dirty="0" smtClean="0">
                <a:solidFill>
                  <a:schemeClr val="bg1"/>
                </a:solidFill>
              </a:rPr>
              <a:t>DARK CODE </a:t>
            </a:r>
          </a:p>
          <a:p>
            <a:pPr algn="ctr"/>
            <a:r>
              <a:rPr lang="en-US" sz="8800" dirty="0" smtClean="0">
                <a:solidFill>
                  <a:srgbClr val="26901F"/>
                </a:solidFill>
              </a:rPr>
              <a:t>GREEN</a:t>
            </a:r>
            <a:endParaRPr lang="en-US" sz="8800" dirty="0">
              <a:solidFill>
                <a:srgbClr val="26901F"/>
              </a:solidFill>
            </a:endParaRPr>
          </a:p>
        </p:txBody>
      </p:sp>
    </p:spTree>
    <p:extLst>
      <p:ext uri="{BB962C8B-B14F-4D97-AF65-F5344CB8AC3E}">
        <p14:creationId xmlns:p14="http://schemas.microsoft.com/office/powerpoint/2010/main" val="435252256"/>
      </p:ext>
    </p:extLst>
  </p:cSld>
  <p:clrMapOvr>
    <a:masterClrMapping/>
  </p:clrMapOvr>
  <p:transition>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768379" y="2705726"/>
            <a:ext cx="5807167" cy="2800767"/>
          </a:xfrm>
          <a:prstGeom prst="rect">
            <a:avLst/>
          </a:prstGeom>
          <a:noFill/>
        </p:spPr>
        <p:txBody>
          <a:bodyPr wrap="none" rtlCol="0">
            <a:spAutoFit/>
          </a:bodyPr>
          <a:lstStyle/>
          <a:p>
            <a:pPr algn="ctr"/>
            <a:r>
              <a:rPr lang="en-US" sz="8800" dirty="0" smtClean="0">
                <a:solidFill>
                  <a:schemeClr val="bg1"/>
                </a:solidFill>
              </a:rPr>
              <a:t>DARK CODE </a:t>
            </a:r>
          </a:p>
          <a:p>
            <a:pPr algn="ctr"/>
            <a:r>
              <a:rPr lang="en-US" sz="8800" dirty="0" smtClean="0">
                <a:solidFill>
                  <a:srgbClr val="49BDD8"/>
                </a:solidFill>
              </a:rPr>
              <a:t>BLUE</a:t>
            </a:r>
            <a:endParaRPr lang="en-US" sz="8800" dirty="0">
              <a:solidFill>
                <a:srgbClr val="49BDD8"/>
              </a:solidFill>
            </a:endParaRPr>
          </a:p>
        </p:txBody>
      </p:sp>
    </p:spTree>
    <p:extLst>
      <p:ext uri="{BB962C8B-B14F-4D97-AF65-F5344CB8AC3E}">
        <p14:creationId xmlns:p14="http://schemas.microsoft.com/office/powerpoint/2010/main" val="2568418866"/>
      </p:ext>
    </p:extLst>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26" y="600456"/>
            <a:ext cx="10789242" cy="1320800"/>
          </a:xfrm>
        </p:spPr>
        <p:txBody>
          <a:bodyPr>
            <a:noAutofit/>
          </a:bodyPr>
          <a:lstStyle/>
          <a:p>
            <a:r>
              <a:rPr lang="en-US" sz="9600" b="1" dirty="0" smtClean="0">
                <a:solidFill>
                  <a:srgbClr val="E04556"/>
                </a:solidFill>
              </a:rPr>
              <a:t>INTRODUCTION</a:t>
            </a:r>
            <a:endParaRPr lang="en-US" sz="9600" b="1" dirty="0">
              <a:solidFill>
                <a:srgbClr val="E04556"/>
              </a:solidFill>
            </a:endParaRPr>
          </a:p>
        </p:txBody>
      </p:sp>
      <p:sp>
        <p:nvSpPr>
          <p:cNvPr id="3" name="Content Placeholder 2"/>
          <p:cNvSpPr>
            <a:spLocks noGrp="1"/>
          </p:cNvSpPr>
          <p:nvPr>
            <p:ph idx="1"/>
          </p:nvPr>
        </p:nvSpPr>
        <p:spPr>
          <a:xfrm>
            <a:off x="594360" y="2072513"/>
            <a:ext cx="11256264" cy="4351338"/>
          </a:xfrm>
        </p:spPr>
        <p:txBody>
          <a:bodyPr anchor="ctr">
            <a:normAutofit/>
          </a:bodyPr>
          <a:lstStyle/>
          <a:p>
            <a:pPr algn="just">
              <a:buNone/>
            </a:pPr>
            <a:r>
              <a:rPr lang="en-US" sz="3500" dirty="0" smtClean="0">
                <a:solidFill>
                  <a:srgbClr val="474747"/>
                </a:solidFill>
                <a:latin typeface="Cambria Math" panose="02040503050406030204" pitchFamily="18" charset="0"/>
                <a:ea typeface="Cambria Math" panose="02040503050406030204" pitchFamily="18" charset="0"/>
              </a:rPr>
              <a:t>	</a:t>
            </a:r>
            <a:r>
              <a:rPr lang="el-GR" sz="3500" dirty="0" smtClean="0">
                <a:solidFill>
                  <a:srgbClr val="474747"/>
                </a:solidFill>
                <a:latin typeface="Cambria Math" panose="02040503050406030204" pitchFamily="18" charset="0"/>
                <a:ea typeface="Cambria Math" panose="02040503050406030204" pitchFamily="18" charset="0"/>
              </a:rPr>
              <a:t>π</a:t>
            </a:r>
            <a:r>
              <a:rPr lang="en-US" sz="2800" dirty="0" smtClean="0">
                <a:solidFill>
                  <a:srgbClr val="474747"/>
                </a:solidFill>
              </a:rPr>
              <a:t>-editor is </a:t>
            </a:r>
            <a:r>
              <a:rPr lang="en-US" sz="2800" dirty="0">
                <a:solidFill>
                  <a:srgbClr val="474747"/>
                </a:solidFill>
              </a:rPr>
              <a:t>a tool which provides Python Development Environment for your programs. It is designed not just to edit your code, it also comes with an added feature which allows you to run your code directly. It is based on Python 3 in which Tkinter library provides a smooth running GUI.   It provides a GUI which is customizable according to user’s need which makes it more user-friendly and practical for day to day use</a:t>
            </a:r>
            <a:endParaRPr lang="en-US" dirty="0" smtClean="0">
              <a:solidFill>
                <a:srgbClr val="474747"/>
              </a:solidFill>
            </a:endParaRPr>
          </a:p>
          <a:p>
            <a:pPr algn="just">
              <a:buNone/>
            </a:pPr>
            <a:r>
              <a:rPr lang="en-US" dirty="0" smtClean="0">
                <a:solidFill>
                  <a:srgbClr val="474747"/>
                </a:solidFill>
              </a:rPr>
              <a:t> </a:t>
            </a:r>
          </a:p>
        </p:txBody>
      </p:sp>
      <p:sp>
        <p:nvSpPr>
          <p:cNvPr id="4" name="Rectangle 3"/>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INTRODUCTION</a:t>
            </a:r>
            <a:endParaRPr lang="en-US" sz="2000" b="1" dirty="0">
              <a:solidFill>
                <a:srgbClr val="F3F3F3"/>
              </a:solidFill>
            </a:endParaRPr>
          </a:p>
        </p:txBody>
      </p:sp>
    </p:spTree>
    <p:extLst>
      <p:ext uri="{BB962C8B-B14F-4D97-AF65-F5344CB8AC3E}">
        <p14:creationId xmlns:p14="http://schemas.microsoft.com/office/powerpoint/2010/main" val="2376459103"/>
      </p:ext>
    </p:extLst>
  </p:cSld>
  <p:clrMapOvr>
    <a:masterClrMapping/>
  </p:clrMapOvr>
  <p:transition>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280695" y="2705725"/>
            <a:ext cx="3182281" cy="1446550"/>
          </a:xfrm>
          <a:prstGeom prst="rect">
            <a:avLst/>
          </a:prstGeom>
          <a:noFill/>
        </p:spPr>
        <p:txBody>
          <a:bodyPr wrap="none" rtlCol="0">
            <a:spAutoFit/>
          </a:bodyPr>
          <a:lstStyle/>
          <a:p>
            <a:r>
              <a:rPr lang="en-US" sz="8800" dirty="0" smtClean="0">
                <a:solidFill>
                  <a:srgbClr val="14739B"/>
                </a:solidFill>
              </a:rPr>
              <a:t>LIGHT</a:t>
            </a:r>
            <a:endParaRPr lang="en-US" sz="8800" dirty="0">
              <a:solidFill>
                <a:srgbClr val="14739B"/>
              </a:solidFill>
            </a:endParaRPr>
          </a:p>
        </p:txBody>
      </p:sp>
    </p:spTree>
    <p:extLst>
      <p:ext uri="{BB962C8B-B14F-4D97-AF65-F5344CB8AC3E}">
        <p14:creationId xmlns:p14="http://schemas.microsoft.com/office/powerpoint/2010/main" val="1970754351"/>
      </p:ext>
    </p:extLst>
  </p:cSld>
  <p:clrMapOvr>
    <a:masterClrMapping/>
  </p:clrMapOvr>
  <p:transition>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7011"/>
          </a:xfrm>
          <a:prstGeom prst="rect">
            <a:avLst/>
          </a:prstGeom>
        </p:spPr>
      </p:pic>
      <p:sp>
        <p:nvSpPr>
          <p:cNvPr id="3" name="TextBox 2"/>
          <p:cNvSpPr txBox="1"/>
          <p:nvPr/>
        </p:nvSpPr>
        <p:spPr>
          <a:xfrm>
            <a:off x="6323676" y="2257152"/>
            <a:ext cx="4817344" cy="1446550"/>
          </a:xfrm>
          <a:prstGeom prst="rect">
            <a:avLst/>
          </a:prstGeom>
          <a:noFill/>
        </p:spPr>
        <p:txBody>
          <a:bodyPr wrap="none" rtlCol="0">
            <a:spAutoFit/>
          </a:bodyPr>
          <a:lstStyle/>
          <a:p>
            <a:pPr algn="ctr"/>
            <a:r>
              <a:rPr lang="en-US" sz="8800" dirty="0" smtClean="0">
                <a:ln>
                  <a:solidFill>
                    <a:schemeClr val="tx1"/>
                  </a:solidFill>
                </a:ln>
                <a:solidFill>
                  <a:srgbClr val="F3F3F3"/>
                </a:solidFill>
              </a:rPr>
              <a:t>LIGHT SKY</a:t>
            </a:r>
          </a:p>
        </p:txBody>
      </p:sp>
    </p:spTree>
    <p:extLst>
      <p:ext uri="{BB962C8B-B14F-4D97-AF65-F5344CB8AC3E}">
        <p14:creationId xmlns:p14="http://schemas.microsoft.com/office/powerpoint/2010/main" val="2402997056"/>
      </p:ext>
    </p:extLst>
  </p:cSld>
  <p:clrMapOvr>
    <a:masterClrMapping/>
  </p:clrMapOvr>
  <p:transition>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869"/>
            <a:ext cx="12192000" cy="6550262"/>
          </a:xfrm>
          <a:prstGeom prst="rect">
            <a:avLst/>
          </a:prstGeom>
        </p:spPr>
      </p:pic>
      <p:sp>
        <p:nvSpPr>
          <p:cNvPr id="5" name="TextBox 4"/>
          <p:cNvSpPr txBox="1"/>
          <p:nvPr/>
        </p:nvSpPr>
        <p:spPr>
          <a:xfrm>
            <a:off x="5610756" y="2291658"/>
            <a:ext cx="6001643" cy="2800767"/>
          </a:xfrm>
          <a:prstGeom prst="rect">
            <a:avLst/>
          </a:prstGeom>
          <a:noFill/>
        </p:spPr>
        <p:txBody>
          <a:bodyPr wrap="none" rtlCol="0">
            <a:spAutoFit/>
          </a:bodyPr>
          <a:lstStyle/>
          <a:p>
            <a:pPr algn="ctr"/>
            <a:r>
              <a:rPr lang="en-US" sz="8800" dirty="0">
                <a:ln>
                  <a:solidFill>
                    <a:schemeClr val="tx1"/>
                  </a:solidFill>
                </a:ln>
                <a:solidFill>
                  <a:schemeClr val="bg1"/>
                </a:solidFill>
              </a:rPr>
              <a:t>LIGHT </a:t>
            </a:r>
            <a:r>
              <a:rPr lang="en-US" sz="8800" dirty="0" smtClean="0">
                <a:ln>
                  <a:solidFill>
                    <a:schemeClr val="tx1"/>
                  </a:solidFill>
                </a:ln>
                <a:solidFill>
                  <a:schemeClr val="bg1"/>
                </a:solidFill>
              </a:rPr>
              <a:t>CODE </a:t>
            </a:r>
          </a:p>
          <a:p>
            <a:pPr algn="ctr"/>
            <a:r>
              <a:rPr lang="en-US" sz="8800" dirty="0" smtClean="0">
                <a:solidFill>
                  <a:srgbClr val="E04556"/>
                </a:solidFill>
              </a:rPr>
              <a:t>RED</a:t>
            </a:r>
            <a:endParaRPr lang="en-US" sz="8800" dirty="0">
              <a:solidFill>
                <a:srgbClr val="E04556"/>
              </a:solidFill>
            </a:endParaRPr>
          </a:p>
        </p:txBody>
      </p:sp>
    </p:spTree>
    <p:extLst>
      <p:ext uri="{BB962C8B-B14F-4D97-AF65-F5344CB8AC3E}">
        <p14:creationId xmlns:p14="http://schemas.microsoft.com/office/powerpoint/2010/main" val="172102699"/>
      </p:ext>
    </p:extLst>
  </p:cSld>
  <p:clrMapOvr>
    <a:masterClrMapping/>
  </p:clrMapOvr>
  <p:transition>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5662515" y="2429680"/>
            <a:ext cx="6001643" cy="2800767"/>
          </a:xfrm>
          <a:prstGeom prst="rect">
            <a:avLst/>
          </a:prstGeom>
          <a:solidFill>
            <a:schemeClr val="bg1"/>
          </a:solidFill>
        </p:spPr>
        <p:txBody>
          <a:bodyPr wrap="none" rtlCol="0">
            <a:spAutoFit/>
          </a:bodyPr>
          <a:lstStyle/>
          <a:p>
            <a:pPr algn="ctr"/>
            <a:r>
              <a:rPr lang="en-US" sz="8800" dirty="0">
                <a:ln>
                  <a:solidFill>
                    <a:schemeClr val="tx1"/>
                  </a:solidFill>
                </a:ln>
                <a:solidFill>
                  <a:srgbClr val="F3F3F3"/>
                </a:solidFill>
              </a:rPr>
              <a:t>LIGHT </a:t>
            </a:r>
            <a:r>
              <a:rPr lang="en-US" sz="8800" dirty="0" smtClean="0">
                <a:ln>
                  <a:solidFill>
                    <a:schemeClr val="tx1"/>
                  </a:solidFill>
                </a:ln>
                <a:solidFill>
                  <a:srgbClr val="F3F3F3"/>
                </a:solidFill>
              </a:rPr>
              <a:t>CODE </a:t>
            </a:r>
          </a:p>
          <a:p>
            <a:pPr algn="ctr"/>
            <a:r>
              <a:rPr lang="en-US" sz="8800" dirty="0" smtClean="0">
                <a:solidFill>
                  <a:srgbClr val="26901F"/>
                </a:solidFill>
              </a:rPr>
              <a:t>GREEN</a:t>
            </a:r>
            <a:endParaRPr lang="en-US" sz="8800" dirty="0">
              <a:solidFill>
                <a:srgbClr val="26901F"/>
              </a:solidFill>
            </a:endParaRPr>
          </a:p>
        </p:txBody>
      </p:sp>
    </p:spTree>
    <p:extLst>
      <p:ext uri="{BB962C8B-B14F-4D97-AF65-F5344CB8AC3E}">
        <p14:creationId xmlns:p14="http://schemas.microsoft.com/office/powerpoint/2010/main" val="1313592912"/>
      </p:ext>
    </p:extLst>
  </p:cSld>
  <p:clrMapOvr>
    <a:masterClrMapping/>
  </p:clrMapOvr>
  <p:transition>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700954"/>
          </a:xfrm>
          <a:prstGeom prst="rect">
            <a:avLst/>
          </a:prstGeom>
        </p:spPr>
      </p:pic>
      <p:sp>
        <p:nvSpPr>
          <p:cNvPr id="5" name="TextBox 4"/>
          <p:cNvSpPr txBox="1"/>
          <p:nvPr/>
        </p:nvSpPr>
        <p:spPr>
          <a:xfrm>
            <a:off x="5653889" y="2291658"/>
            <a:ext cx="6001643" cy="2800767"/>
          </a:xfrm>
          <a:prstGeom prst="rect">
            <a:avLst/>
          </a:prstGeom>
          <a:noFill/>
        </p:spPr>
        <p:txBody>
          <a:bodyPr wrap="none" rtlCol="0">
            <a:spAutoFit/>
          </a:bodyPr>
          <a:lstStyle/>
          <a:p>
            <a:pPr algn="ctr"/>
            <a:r>
              <a:rPr lang="en-US" sz="8800" dirty="0" smtClean="0">
                <a:ln>
                  <a:solidFill>
                    <a:schemeClr val="tx1"/>
                  </a:solidFill>
                </a:ln>
                <a:solidFill>
                  <a:schemeClr val="bg1"/>
                </a:solidFill>
              </a:rPr>
              <a:t>LIGHT CODE </a:t>
            </a:r>
          </a:p>
          <a:p>
            <a:pPr algn="ctr"/>
            <a:r>
              <a:rPr lang="en-US" sz="8800" dirty="0" smtClean="0">
                <a:solidFill>
                  <a:srgbClr val="49BDD8"/>
                </a:solidFill>
              </a:rPr>
              <a:t>BLUE</a:t>
            </a:r>
            <a:endParaRPr lang="en-US" sz="8800" dirty="0">
              <a:solidFill>
                <a:srgbClr val="49BDD8"/>
              </a:solidFill>
            </a:endParaRPr>
          </a:p>
        </p:txBody>
      </p:sp>
    </p:spTree>
    <p:extLst>
      <p:ext uri="{BB962C8B-B14F-4D97-AF65-F5344CB8AC3E}">
        <p14:creationId xmlns:p14="http://schemas.microsoft.com/office/powerpoint/2010/main" val="729050405"/>
      </p:ext>
    </p:extLst>
  </p:cSld>
  <p:clrMapOvr>
    <a:masterClrMapping/>
  </p:clrMapOvr>
  <p:transition>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86777"/>
            <a:ext cx="12192000" cy="1887166"/>
          </a:xfrm>
          <a:solidFill>
            <a:srgbClr val="E04556"/>
          </a:solidFill>
        </p:spPr>
        <p:txBody>
          <a:bodyPr anchor="t">
            <a:normAutofit fontScale="92500" lnSpcReduction="20000"/>
          </a:bodyPr>
          <a:lstStyle/>
          <a:p>
            <a:pPr marL="0" indent="0" algn="ctr">
              <a:lnSpc>
                <a:spcPct val="150000"/>
              </a:lnSpc>
              <a:buNone/>
            </a:pPr>
            <a:r>
              <a:rPr lang="en-US" sz="9600" b="1" dirty="0" smtClean="0">
                <a:solidFill>
                  <a:schemeClr val="bg1"/>
                </a:solidFill>
              </a:rPr>
              <a:t>THANK YOU</a:t>
            </a:r>
          </a:p>
          <a:p>
            <a:pPr algn="ctr"/>
            <a:endParaRPr lang="en-US" sz="9600" dirty="0">
              <a:solidFill>
                <a:schemeClr val="bg2"/>
              </a:solidFill>
            </a:endParaRPr>
          </a:p>
        </p:txBody>
      </p:sp>
    </p:spTree>
    <p:extLst>
      <p:ext uri="{BB962C8B-B14F-4D97-AF65-F5344CB8AC3E}">
        <p14:creationId xmlns:p14="http://schemas.microsoft.com/office/powerpoint/2010/main" val="4150866296"/>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26" y="600456"/>
            <a:ext cx="10789242" cy="1320800"/>
          </a:xfrm>
        </p:spPr>
        <p:txBody>
          <a:bodyPr>
            <a:noAutofit/>
          </a:bodyPr>
          <a:lstStyle/>
          <a:p>
            <a:r>
              <a:rPr lang="en-US" sz="9600" b="1" dirty="0" smtClean="0">
                <a:solidFill>
                  <a:srgbClr val="E04556"/>
                </a:solidFill>
              </a:rPr>
              <a:t>OBJECTIVE</a:t>
            </a:r>
            <a:endParaRPr lang="en-US" sz="9600" b="1" dirty="0">
              <a:solidFill>
                <a:srgbClr val="E04556"/>
              </a:solidFill>
            </a:endParaRPr>
          </a:p>
        </p:txBody>
      </p:sp>
      <p:sp>
        <p:nvSpPr>
          <p:cNvPr id="3" name="Content Placeholder 2"/>
          <p:cNvSpPr>
            <a:spLocks noGrp="1"/>
          </p:cNvSpPr>
          <p:nvPr>
            <p:ph idx="1"/>
          </p:nvPr>
        </p:nvSpPr>
        <p:spPr>
          <a:xfrm>
            <a:off x="594360" y="2072513"/>
            <a:ext cx="11256264" cy="4351338"/>
          </a:xfrm>
        </p:spPr>
        <p:txBody>
          <a:bodyPr anchor="ctr">
            <a:noAutofit/>
          </a:bodyPr>
          <a:lstStyle/>
          <a:p>
            <a:pPr marL="0" indent="0">
              <a:buNone/>
            </a:pPr>
            <a:r>
              <a:rPr lang="en-US" sz="2800" dirty="0" smtClean="0">
                <a:solidFill>
                  <a:srgbClr val="474747"/>
                </a:solidFill>
              </a:rPr>
              <a:t>Notepad are used by a wide variety of people, for a wide variety of purposes. Software programmers use Notepad to write and edit their codes. But it consumes their valuable time to go and run their program by CMD .</a:t>
            </a:r>
          </a:p>
          <a:p>
            <a:pPr marL="0" indent="0">
              <a:buNone/>
            </a:pPr>
            <a:r>
              <a:rPr lang="en-US" dirty="0">
                <a:solidFill>
                  <a:srgbClr val="474747"/>
                </a:solidFill>
              </a:rPr>
              <a:t>If the user use IDES some of the IDE was large in size and expensive, some of them are slow and some of them were too much complicated to use </a:t>
            </a:r>
            <a:endParaRPr lang="en-US" sz="2800" dirty="0" smtClean="0">
              <a:solidFill>
                <a:srgbClr val="474747"/>
              </a:solidFill>
            </a:endParaRPr>
          </a:p>
          <a:p>
            <a:pPr marL="0" indent="0">
              <a:buNone/>
            </a:pPr>
            <a:r>
              <a:rPr lang="en-US" sz="2800" dirty="0" smtClean="0">
                <a:solidFill>
                  <a:srgbClr val="474747"/>
                </a:solidFill>
              </a:rPr>
              <a:t>Our main objective is to  provide an simple and easy to use environment </a:t>
            </a:r>
            <a:r>
              <a:rPr lang="en-US" sz="2800" dirty="0">
                <a:solidFill>
                  <a:srgbClr val="474747"/>
                </a:solidFill>
              </a:rPr>
              <a:t>to open, view, </a:t>
            </a:r>
            <a:r>
              <a:rPr lang="en-US" sz="2800" dirty="0" smtClean="0">
                <a:solidFill>
                  <a:srgbClr val="474747"/>
                </a:solidFill>
              </a:rPr>
              <a:t>write, and run  python program .This </a:t>
            </a:r>
            <a:r>
              <a:rPr lang="en-US" sz="2800" dirty="0">
                <a:solidFill>
                  <a:srgbClr val="474747"/>
                </a:solidFill>
              </a:rPr>
              <a:t>is one of the primary purposes of </a:t>
            </a:r>
            <a:r>
              <a:rPr lang="el-GR" sz="2800" dirty="0">
                <a:solidFill>
                  <a:srgbClr val="474747"/>
                </a:solidFill>
              </a:rPr>
              <a:t>π</a:t>
            </a:r>
            <a:r>
              <a:rPr lang="en-US" sz="2800" dirty="0" smtClean="0">
                <a:solidFill>
                  <a:srgbClr val="474747"/>
                </a:solidFill>
              </a:rPr>
              <a:t>-editors</a:t>
            </a:r>
            <a:r>
              <a:rPr lang="en-US" sz="2800" dirty="0">
                <a:solidFill>
                  <a:srgbClr val="474747"/>
                </a:solidFill>
              </a:rPr>
              <a:t>, </a:t>
            </a:r>
            <a:r>
              <a:rPr lang="en-US" sz="2800" dirty="0" smtClean="0">
                <a:solidFill>
                  <a:srgbClr val="474747"/>
                </a:solidFill>
              </a:rPr>
              <a:t>unlike notepad  </a:t>
            </a:r>
            <a:r>
              <a:rPr lang="el-GR" sz="2800" dirty="0">
                <a:solidFill>
                  <a:srgbClr val="474747"/>
                </a:solidFill>
              </a:rPr>
              <a:t>π</a:t>
            </a:r>
            <a:r>
              <a:rPr lang="en-US" sz="2800" dirty="0" smtClean="0">
                <a:solidFill>
                  <a:srgbClr val="474747"/>
                </a:solidFill>
              </a:rPr>
              <a:t>-editor comes with  </a:t>
            </a:r>
            <a:r>
              <a:rPr lang="en-US" sz="2800" dirty="0">
                <a:solidFill>
                  <a:srgbClr val="474747"/>
                </a:solidFill>
              </a:rPr>
              <a:t>many </a:t>
            </a:r>
            <a:r>
              <a:rPr lang="en-US" sz="2800" dirty="0" smtClean="0">
                <a:solidFill>
                  <a:srgbClr val="474747"/>
                </a:solidFill>
              </a:rPr>
              <a:t>other features to help users to code easily .</a:t>
            </a:r>
          </a:p>
          <a:p>
            <a:pPr algn="just">
              <a:buNone/>
            </a:pPr>
            <a:endParaRPr lang="en-US" sz="2400" dirty="0" smtClean="0">
              <a:solidFill>
                <a:srgbClr val="474747"/>
              </a:solidFill>
            </a:endParaRPr>
          </a:p>
        </p:txBody>
      </p:sp>
      <p:sp>
        <p:nvSpPr>
          <p:cNvPr id="4" name="Rectangle 3"/>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OBJECTIVES</a:t>
            </a:r>
            <a:endParaRPr lang="en-US" sz="2000" b="1" dirty="0">
              <a:solidFill>
                <a:srgbClr val="F3F3F3"/>
              </a:solidFill>
            </a:endParaRPr>
          </a:p>
        </p:txBody>
      </p:sp>
    </p:spTree>
    <p:extLst>
      <p:ext uri="{BB962C8B-B14F-4D97-AF65-F5344CB8AC3E}">
        <p14:creationId xmlns:p14="http://schemas.microsoft.com/office/powerpoint/2010/main" val="3110920908"/>
      </p:ext>
    </p:extLst>
  </p:cSld>
  <p:clrMapOvr>
    <a:masterClrMapping/>
  </p:clrMapOvr>
  <p:transition>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26" y="600456"/>
            <a:ext cx="10789242" cy="1320800"/>
          </a:xfrm>
        </p:spPr>
        <p:txBody>
          <a:bodyPr>
            <a:noAutofit/>
          </a:bodyPr>
          <a:lstStyle/>
          <a:p>
            <a:r>
              <a:rPr lang="en-US" sz="9600" b="1" dirty="0" smtClean="0">
                <a:solidFill>
                  <a:srgbClr val="E04556"/>
                </a:solidFill>
              </a:rPr>
              <a:t>OBJECTIVE</a:t>
            </a:r>
            <a:endParaRPr lang="en-US" sz="9600" b="1" dirty="0">
              <a:solidFill>
                <a:srgbClr val="E04556"/>
              </a:solidFill>
            </a:endParaRPr>
          </a:p>
        </p:txBody>
      </p:sp>
      <p:sp>
        <p:nvSpPr>
          <p:cNvPr id="4" name="Rectangle 3"/>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WHY US?</a:t>
            </a:r>
            <a:endParaRPr lang="en-US" sz="2000" b="1" dirty="0">
              <a:solidFill>
                <a:srgbClr val="F3F3F3"/>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819" y="2349124"/>
            <a:ext cx="2317767" cy="231776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99" y="2349124"/>
            <a:ext cx="2317767" cy="231776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26" y="2420606"/>
            <a:ext cx="2185946" cy="2246285"/>
          </a:xfrm>
          <a:prstGeom prst="rect">
            <a:avLst/>
          </a:prstGeom>
        </p:spPr>
      </p:pic>
      <p:sp>
        <p:nvSpPr>
          <p:cNvPr id="12" name="TextBox 11"/>
          <p:cNvSpPr txBox="1"/>
          <p:nvPr/>
        </p:nvSpPr>
        <p:spPr>
          <a:xfrm>
            <a:off x="287073" y="5166241"/>
            <a:ext cx="3510320" cy="707886"/>
          </a:xfrm>
          <a:prstGeom prst="rect">
            <a:avLst/>
          </a:prstGeom>
          <a:solidFill>
            <a:srgbClr val="E04556"/>
          </a:solidFill>
        </p:spPr>
        <p:txBody>
          <a:bodyPr wrap="none" rtlCol="0">
            <a:spAutoFit/>
          </a:bodyPr>
          <a:lstStyle/>
          <a:p>
            <a:pPr algn="ctr"/>
            <a:r>
              <a:rPr lang="en-US" sz="2000" dirty="0" smtClean="0">
                <a:solidFill>
                  <a:schemeClr val="bg1"/>
                </a:solidFill>
              </a:rPr>
              <a:t>Easy To Use Environment </a:t>
            </a:r>
          </a:p>
          <a:p>
            <a:pPr algn="ctr"/>
            <a:r>
              <a:rPr lang="en-US" sz="2000" dirty="0" smtClean="0">
                <a:solidFill>
                  <a:schemeClr val="bg1"/>
                </a:solidFill>
              </a:rPr>
              <a:t>To Write, edit &amp; View Your Code</a:t>
            </a:r>
            <a:endParaRPr lang="en-US" sz="2000" dirty="0">
              <a:solidFill>
                <a:schemeClr val="bg1"/>
              </a:solidFill>
            </a:endParaRPr>
          </a:p>
        </p:txBody>
      </p:sp>
      <p:sp>
        <p:nvSpPr>
          <p:cNvPr id="13" name="TextBox 12"/>
          <p:cNvSpPr txBox="1"/>
          <p:nvPr/>
        </p:nvSpPr>
        <p:spPr>
          <a:xfrm>
            <a:off x="4471918" y="5166241"/>
            <a:ext cx="2974404" cy="707886"/>
          </a:xfrm>
          <a:prstGeom prst="rect">
            <a:avLst/>
          </a:prstGeom>
          <a:solidFill>
            <a:srgbClr val="E04556"/>
          </a:solidFill>
        </p:spPr>
        <p:txBody>
          <a:bodyPr wrap="none" rtlCol="0">
            <a:spAutoFit/>
          </a:bodyPr>
          <a:lstStyle/>
          <a:p>
            <a:pPr algn="ctr"/>
            <a:r>
              <a:rPr lang="en-US" sz="2000" dirty="0" smtClean="0">
                <a:solidFill>
                  <a:schemeClr val="bg1"/>
                </a:solidFill>
              </a:rPr>
              <a:t>Customizable Environment</a:t>
            </a:r>
          </a:p>
          <a:p>
            <a:pPr algn="ctr"/>
            <a:r>
              <a:rPr lang="en-US" sz="2000" dirty="0" smtClean="0">
                <a:solidFill>
                  <a:schemeClr val="bg1"/>
                </a:solidFill>
              </a:rPr>
              <a:t>According to user need‘s </a:t>
            </a:r>
          </a:p>
        </p:txBody>
      </p:sp>
      <p:sp>
        <p:nvSpPr>
          <p:cNvPr id="14" name="TextBox 13"/>
          <p:cNvSpPr txBox="1"/>
          <p:nvPr/>
        </p:nvSpPr>
        <p:spPr>
          <a:xfrm>
            <a:off x="8265279" y="5166241"/>
            <a:ext cx="3221458" cy="707886"/>
          </a:xfrm>
          <a:prstGeom prst="rect">
            <a:avLst/>
          </a:prstGeom>
          <a:solidFill>
            <a:srgbClr val="E04556"/>
          </a:solidFill>
        </p:spPr>
        <p:txBody>
          <a:bodyPr wrap="none" rtlCol="0">
            <a:spAutoFit/>
          </a:bodyPr>
          <a:lstStyle/>
          <a:p>
            <a:pPr algn="ctr"/>
            <a:r>
              <a:rPr lang="en-US" sz="2000" dirty="0" smtClean="0">
                <a:solidFill>
                  <a:schemeClr val="bg1"/>
                </a:solidFill>
              </a:rPr>
              <a:t>Save time </a:t>
            </a:r>
          </a:p>
          <a:p>
            <a:pPr algn="ctr"/>
            <a:r>
              <a:rPr lang="en-US" sz="2000" dirty="0" smtClean="0">
                <a:solidFill>
                  <a:schemeClr val="bg1"/>
                </a:solidFill>
              </a:rPr>
              <a:t>And increase work efficiency </a:t>
            </a:r>
          </a:p>
        </p:txBody>
      </p:sp>
      <p:sp>
        <p:nvSpPr>
          <p:cNvPr id="15" name="TextBox 14"/>
          <p:cNvSpPr txBox="1"/>
          <p:nvPr/>
        </p:nvSpPr>
        <p:spPr>
          <a:xfrm>
            <a:off x="2234243" y="6142644"/>
            <a:ext cx="8607982" cy="461665"/>
          </a:xfrm>
          <a:prstGeom prst="rect">
            <a:avLst/>
          </a:prstGeom>
          <a:solidFill>
            <a:srgbClr val="E04556"/>
          </a:solidFill>
        </p:spPr>
        <p:txBody>
          <a:bodyPr wrap="square" rtlCol="0">
            <a:spAutoFit/>
          </a:bodyPr>
          <a:lstStyle/>
          <a:p>
            <a:r>
              <a:rPr lang="el-GR" sz="2400" b="1" dirty="0" smtClean="0">
                <a:solidFill>
                  <a:schemeClr val="bg1"/>
                </a:solidFill>
              </a:rPr>
              <a:t>π</a:t>
            </a:r>
            <a:r>
              <a:rPr lang="en-US" b="1" dirty="0" smtClean="0">
                <a:solidFill>
                  <a:schemeClr val="bg1"/>
                </a:solidFill>
              </a:rPr>
              <a:t>-EDITOR IS AN IDEAL TOOLS FOR ANYONE WHO NEEDS TO CODE SIMPLY AND EASILY.</a:t>
            </a:r>
          </a:p>
        </p:txBody>
      </p:sp>
    </p:spTree>
    <p:extLst>
      <p:ext uri="{BB962C8B-B14F-4D97-AF65-F5344CB8AC3E}">
        <p14:creationId xmlns:p14="http://schemas.microsoft.com/office/powerpoint/2010/main" val="3127773265"/>
      </p:ext>
    </p:extLst>
  </p:cSld>
  <p:clrMapOvr>
    <a:masterClrMapping/>
  </p:clrMapOvr>
  <p:transition>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smtClean="0">
                <a:solidFill>
                  <a:srgbClr val="E04556"/>
                </a:solidFill>
              </a:rPr>
              <a:t>REQUIREMENTS</a:t>
            </a:r>
            <a:endParaRPr lang="en-US" sz="7200" b="1" dirty="0">
              <a:solidFill>
                <a:srgbClr val="E04556"/>
              </a:solidFill>
            </a:endParaRPr>
          </a:p>
        </p:txBody>
      </p:sp>
      <p:sp>
        <p:nvSpPr>
          <p:cNvPr id="3" name="Content Placeholder 2"/>
          <p:cNvSpPr>
            <a:spLocks noGrp="1"/>
          </p:cNvSpPr>
          <p:nvPr>
            <p:ph idx="1"/>
          </p:nvPr>
        </p:nvSpPr>
        <p:spPr>
          <a:xfrm>
            <a:off x="622539" y="2074653"/>
            <a:ext cx="10515600" cy="4576763"/>
          </a:xfrm>
        </p:spPr>
        <p:txBody>
          <a:bodyPr anchor="ctr">
            <a:normAutofit/>
          </a:bodyPr>
          <a:lstStyle/>
          <a:p>
            <a:pPr marL="0" indent="0">
              <a:buNone/>
            </a:pPr>
            <a:endParaRPr lang="en-US" sz="2800" dirty="0" smtClean="0"/>
          </a:p>
          <a:p>
            <a:pPr marL="0" indent="0">
              <a:buNone/>
            </a:pPr>
            <a:r>
              <a:rPr lang="en-US" sz="2800" dirty="0" smtClean="0">
                <a:solidFill>
                  <a:srgbClr val="474747"/>
                </a:solidFill>
              </a:rPr>
              <a:t>-&gt; OS Requirement : Windows 7/8/8.1/10.</a:t>
            </a:r>
          </a:p>
          <a:p>
            <a:pPr marL="0" indent="0">
              <a:buNone/>
            </a:pPr>
            <a:r>
              <a:rPr lang="en-US" sz="2800" dirty="0" smtClean="0">
                <a:solidFill>
                  <a:srgbClr val="474747"/>
                </a:solidFill>
              </a:rPr>
              <a:t>-&gt; Prerequisites : </a:t>
            </a:r>
            <a:r>
              <a:rPr lang="en-US" sz="2800" dirty="0">
                <a:solidFill>
                  <a:srgbClr val="474747"/>
                </a:solidFill>
              </a:rPr>
              <a:t>Pre-installed Python </a:t>
            </a:r>
            <a:r>
              <a:rPr lang="en-US" sz="2800" dirty="0" smtClean="0">
                <a:solidFill>
                  <a:srgbClr val="474747"/>
                </a:solidFill>
              </a:rPr>
              <a:t>3. </a:t>
            </a:r>
          </a:p>
          <a:p>
            <a:pPr marL="0" indent="0">
              <a:buNone/>
            </a:pPr>
            <a:r>
              <a:rPr lang="en-US" sz="2800" dirty="0" smtClean="0">
                <a:solidFill>
                  <a:srgbClr val="474747"/>
                </a:solidFill>
              </a:rPr>
              <a:t>-&gt; Processor : Intel Atom</a:t>
            </a:r>
            <a:r>
              <a:rPr lang="en-US" sz="2800" dirty="0">
                <a:solidFill>
                  <a:srgbClr val="474747"/>
                </a:solidFill>
              </a:rPr>
              <a:t>® processor or Intel® Core™ i3 processor</a:t>
            </a:r>
            <a:r>
              <a:rPr lang="en-US" sz="2800" dirty="0" smtClean="0">
                <a:solidFill>
                  <a:srgbClr val="474747"/>
                </a:solidFill>
              </a:rPr>
              <a:t>.</a:t>
            </a:r>
            <a:endParaRPr lang="en-US" sz="2800" dirty="0">
              <a:solidFill>
                <a:srgbClr val="474747"/>
              </a:solidFill>
            </a:endParaRPr>
          </a:p>
          <a:p>
            <a:pPr marL="0" indent="0">
              <a:buNone/>
            </a:pPr>
            <a:r>
              <a:rPr lang="en-US" sz="2800" dirty="0" smtClean="0">
                <a:solidFill>
                  <a:srgbClr val="474747"/>
                </a:solidFill>
              </a:rPr>
              <a:t>-&gt; Space Required: 18MB.</a:t>
            </a:r>
            <a:endParaRPr lang="en-US" sz="2800" dirty="0">
              <a:solidFill>
                <a:srgbClr val="474747"/>
              </a:solidFill>
            </a:endParaRPr>
          </a:p>
          <a:p>
            <a:pPr marL="0" indent="0">
              <a:buNone/>
            </a:pPr>
            <a:r>
              <a:rPr lang="en-US" sz="2800" dirty="0" smtClean="0">
                <a:solidFill>
                  <a:srgbClr val="474747"/>
                </a:solidFill>
              </a:rPr>
              <a:t>-&gt; RAM : 1GB </a:t>
            </a:r>
            <a:r>
              <a:rPr lang="en-US" sz="2800" dirty="0">
                <a:solidFill>
                  <a:srgbClr val="474747"/>
                </a:solidFill>
              </a:rPr>
              <a:t>(</a:t>
            </a:r>
            <a:r>
              <a:rPr lang="en-US" sz="2800" dirty="0" smtClean="0">
                <a:solidFill>
                  <a:srgbClr val="474747"/>
                </a:solidFill>
              </a:rPr>
              <a:t>recommended) or more.</a:t>
            </a:r>
            <a:endParaRPr lang="en-US" sz="2800" dirty="0">
              <a:solidFill>
                <a:srgbClr val="474747"/>
              </a:solidFill>
            </a:endParaRPr>
          </a:p>
          <a:p>
            <a:pPr marL="0" indent="0">
              <a:buNone/>
            </a:pPr>
            <a:r>
              <a:rPr lang="en-US" sz="2800" dirty="0" smtClean="0">
                <a:solidFill>
                  <a:srgbClr val="474747"/>
                </a:solidFill>
              </a:rPr>
              <a:t>-&gt; Display </a:t>
            </a:r>
            <a:r>
              <a:rPr lang="en-US" sz="2800" dirty="0">
                <a:solidFill>
                  <a:srgbClr val="474747"/>
                </a:solidFill>
              </a:rPr>
              <a:t>option </a:t>
            </a:r>
            <a:r>
              <a:rPr lang="en-US" sz="2800" dirty="0" smtClean="0">
                <a:solidFill>
                  <a:srgbClr val="474747"/>
                </a:solidFill>
              </a:rPr>
              <a:t>:  </a:t>
            </a:r>
            <a:r>
              <a:rPr lang="en-US" sz="2800" dirty="0">
                <a:solidFill>
                  <a:srgbClr val="474747"/>
                </a:solidFill>
              </a:rPr>
              <a:t>Monitor.</a:t>
            </a:r>
          </a:p>
          <a:p>
            <a:pPr marL="0" indent="0">
              <a:buNone/>
            </a:pPr>
            <a:r>
              <a:rPr lang="en-US" sz="2800" dirty="0" smtClean="0">
                <a:solidFill>
                  <a:srgbClr val="474747"/>
                </a:solidFill>
              </a:rPr>
              <a:t>-&gt; Input devices : Keyboard</a:t>
            </a:r>
            <a:r>
              <a:rPr lang="en-US" sz="2800" dirty="0">
                <a:solidFill>
                  <a:srgbClr val="474747"/>
                </a:solidFill>
              </a:rPr>
              <a:t>, mouse.</a:t>
            </a:r>
          </a:p>
          <a:p>
            <a:endParaRPr lang="en-US" sz="2800" dirty="0">
              <a:solidFill>
                <a:srgbClr val="474747"/>
              </a:solidFill>
            </a:endParaRPr>
          </a:p>
        </p:txBody>
      </p:sp>
      <p:sp>
        <p:nvSpPr>
          <p:cNvPr id="4" name="Rectangle 3"/>
          <p:cNvSpPr/>
          <p:nvPr/>
        </p:nvSpPr>
        <p:spPr>
          <a:xfrm>
            <a:off x="0" y="276074"/>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REQUIREMENTS </a:t>
            </a:r>
            <a:endParaRPr lang="en-US" sz="2000" b="1" dirty="0">
              <a:solidFill>
                <a:srgbClr val="F3F3F3"/>
              </a:solidFill>
            </a:endParaRPr>
          </a:p>
        </p:txBody>
      </p:sp>
    </p:spTree>
    <p:extLst>
      <p:ext uri="{BB962C8B-B14F-4D97-AF65-F5344CB8AC3E}">
        <p14:creationId xmlns:p14="http://schemas.microsoft.com/office/powerpoint/2010/main" val="212248407"/>
      </p:ext>
    </p:extLst>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06215"/>
            <a:ext cx="12192000" cy="1569660"/>
          </a:xfrm>
          <a:prstGeom prst="rect">
            <a:avLst/>
          </a:prstGeom>
          <a:solidFill>
            <a:srgbClr val="E04556"/>
          </a:solidFill>
        </p:spPr>
        <p:txBody>
          <a:bodyPr wrap="square" anchor="ctr">
            <a:spAutoFit/>
          </a:bodyPr>
          <a:lstStyle/>
          <a:p>
            <a:pPr algn="ctr"/>
            <a:r>
              <a:rPr lang="en-US" sz="9600" b="1" dirty="0" smtClean="0">
                <a:solidFill>
                  <a:srgbClr val="F3F3F3"/>
                </a:solidFill>
              </a:rPr>
              <a:t>SOME SNAPSHOTS</a:t>
            </a:r>
            <a:endParaRPr lang="en-US" sz="9600" b="1" dirty="0">
              <a:solidFill>
                <a:srgbClr val="F3F3F3"/>
              </a:solidFill>
            </a:endParaRPr>
          </a:p>
        </p:txBody>
      </p:sp>
    </p:spTree>
    <p:extLst>
      <p:ext uri="{BB962C8B-B14F-4D97-AF65-F5344CB8AC3E}">
        <p14:creationId xmlns:p14="http://schemas.microsoft.com/office/powerpoint/2010/main" val="515282867"/>
      </p:ext>
    </p:extLst>
  </p:cSld>
  <p:clrMapOvr>
    <a:masterClrMapping/>
  </p:clrMapOvr>
  <p:transition>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958" t="23144" r="15336" b="31924"/>
          <a:stretch/>
        </p:blipFill>
        <p:spPr>
          <a:xfrm>
            <a:off x="4350534" y="1613637"/>
            <a:ext cx="7281690" cy="3081456"/>
          </a:xfrm>
          <a:prstGeom prst="rect">
            <a:avLst/>
          </a:prstGeom>
        </p:spPr>
      </p:pic>
    </p:spTree>
    <p:extLst>
      <p:ext uri="{BB962C8B-B14F-4D97-AF65-F5344CB8AC3E}">
        <p14:creationId xmlns:p14="http://schemas.microsoft.com/office/powerpoint/2010/main" val="2344866139"/>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5469147" y="986260"/>
            <a:ext cx="6268435" cy="3031599"/>
          </a:xfrm>
          <a:prstGeom prst="rect">
            <a:avLst/>
          </a:prstGeom>
          <a:noFill/>
        </p:spPr>
        <p:txBody>
          <a:bodyPr wrap="square" tIns="0" rtlCol="0" anchor="t" anchorCtr="1">
            <a:spAutoFit/>
          </a:bodyPr>
          <a:lstStyle/>
          <a:p>
            <a:pPr algn="ctr"/>
            <a:r>
              <a:rPr lang="el-GR" sz="16600" dirty="0" smtClean="0">
                <a:solidFill>
                  <a:srgbClr val="0277BD"/>
                </a:solidFill>
                <a:latin typeface="Garamond" panose="02020404030301010803" pitchFamily="18" charset="0"/>
                <a:ea typeface="Cambria Math" panose="02040503050406030204" pitchFamily="18" charset="0"/>
              </a:rPr>
              <a:t>π</a:t>
            </a:r>
            <a:r>
              <a:rPr lang="en-US" sz="8000" dirty="0" smtClean="0">
                <a:solidFill>
                  <a:srgbClr val="0277BD"/>
                </a:solidFill>
                <a:latin typeface="Book Antiqua" panose="02040602050305030304" pitchFamily="18" charset="0"/>
                <a:ea typeface="Cambria" panose="02040503050406030204" pitchFamily="18" charset="0"/>
              </a:rPr>
              <a:t>-</a:t>
            </a:r>
            <a:r>
              <a:rPr lang="en-US" sz="8000" dirty="0" smtClean="0">
                <a:solidFill>
                  <a:srgbClr val="0277BD"/>
                </a:solidFill>
                <a:latin typeface="Cambria" panose="02040503050406030204" pitchFamily="18" charset="0"/>
                <a:ea typeface="Cambria" panose="02040503050406030204" pitchFamily="18" charset="0"/>
              </a:rPr>
              <a:t>EDITOR </a:t>
            </a:r>
          </a:p>
          <a:p>
            <a:pPr algn="ctr"/>
            <a:r>
              <a:rPr lang="en-US" sz="2800" dirty="0" smtClean="0">
                <a:solidFill>
                  <a:srgbClr val="E04556"/>
                </a:solidFill>
                <a:latin typeface="Cambria Math" panose="02040503050406030204" pitchFamily="18" charset="0"/>
                <a:ea typeface="Cambria Math" panose="02040503050406030204" pitchFamily="18" charset="0"/>
              </a:rPr>
              <a:t>A Python Development Environment</a:t>
            </a:r>
            <a:endParaRPr lang="en-US" sz="2800" dirty="0">
              <a:solidFill>
                <a:srgbClr val="E04556"/>
              </a:solidFill>
            </a:endParaRPr>
          </a:p>
        </p:txBody>
      </p:sp>
    </p:spTree>
    <p:extLst>
      <p:ext uri="{BB962C8B-B14F-4D97-AF65-F5344CB8AC3E}">
        <p14:creationId xmlns:p14="http://schemas.microsoft.com/office/powerpoint/2010/main" val="3116083995"/>
      </p:ext>
    </p:extLst>
  </p:cSld>
  <p:clrMapOvr>
    <a:masterClrMapping/>
  </p:clrMapOvr>
  <p:transition>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TotalTime>
  <Words>441</Words>
  <Application>Microsoft Office PowerPoint</Application>
  <PresentationFormat>Widescreen</PresentationFormat>
  <Paragraphs>158</Paragraphs>
  <Slides>35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Baskerville Old Face</vt:lpstr>
      <vt:lpstr>Book Antiqua</vt:lpstr>
      <vt:lpstr>Calibri</vt:lpstr>
      <vt:lpstr>Calibri Light</vt:lpstr>
      <vt:lpstr>Cambria</vt:lpstr>
      <vt:lpstr>Cambria Math</vt:lpstr>
      <vt:lpstr>Garamond</vt:lpstr>
      <vt:lpstr>Office Theme</vt:lpstr>
      <vt:lpstr>PowerPoint Presentation</vt:lpstr>
      <vt:lpstr>PRESENTATION OUTLINE</vt:lpstr>
      <vt:lpstr>INTRODUCTION</vt:lpstr>
      <vt:lpstr>OBJECTIVE</vt:lpstr>
      <vt:lpstr>OBJECTIVE</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FEATURES OVERVIEW</vt:lpstr>
      <vt:lpstr>PowerPoint Presentation</vt:lpstr>
      <vt:lpstr>PowerPoint Presentation</vt:lpstr>
      <vt:lpstr> TOOLBAR  </vt:lpstr>
      <vt:lpstr>PowerPoint Presentation</vt:lpstr>
      <vt:lpstr>SHORTCUT KEYS</vt:lpstr>
      <vt:lpstr> Auto Insertion</vt:lpstr>
      <vt:lpstr>RUN</vt:lpstr>
      <vt:lpstr>     PYTHON3  CONSOLE</vt:lpstr>
      <vt:lpstr>customizations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IST</dc:title>
  <dc:creator>Windows User</dc:creator>
  <cp:lastModifiedBy>Syzio_99</cp:lastModifiedBy>
  <cp:revision>128</cp:revision>
  <dcterms:created xsi:type="dcterms:W3CDTF">2019-01-24T13:41:46Z</dcterms:created>
  <dcterms:modified xsi:type="dcterms:W3CDTF">2021-09-28T13:16:23Z</dcterms:modified>
</cp:coreProperties>
</file>